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210 빛글" charset="1" panose="02020603020101020101"/>
      <p:regular r:id="rId45"/>
    </p:embeddedFont>
    <p:embeddedFont>
      <p:font typeface="Gotham Bold" charset="1" panose="000000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34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8405" y="6073645"/>
            <a:ext cx="3998216" cy="39982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49937" y="2715215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1075" y="1152525"/>
            <a:ext cx="3774812" cy="20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99"/>
              </a:lnSpc>
            </a:pPr>
            <a:r>
              <a:rPr lang="en-US" sz="13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돈쭐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1765" y="2256973"/>
            <a:ext cx="4818216" cy="63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88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: 소비에 선행을 더하다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442166"/>
            <a:ext cx="6343054" cy="732676"/>
            <a:chOff x="0" y="0"/>
            <a:chExt cx="8457405" cy="9769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759143" cy="356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5"/>
                </a:lnSpc>
              </a:pPr>
              <a:r>
                <a:rPr lang="en-US" sz="1642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2025-01 오픈소스소프트웨어 프로젝트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94171"/>
              <a:ext cx="8457405" cy="482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242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[Team] SPRING    강병진 김시연 서희정 이설후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개발내용-주요기능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6744535" y="1173853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143" y="1140956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72711" y="1140956"/>
            <a:ext cx="4796146" cy="9070725"/>
          </a:xfrm>
          <a:custGeom>
            <a:avLst/>
            <a:gdLst/>
            <a:ahLst/>
            <a:cxnLst/>
            <a:rect r="r" b="b" t="t" l="l"/>
            <a:pathLst>
              <a:path h="9070725" w="4796146">
                <a:moveTo>
                  <a:pt x="0" y="0"/>
                </a:moveTo>
                <a:lnTo>
                  <a:pt x="4796146" y="0"/>
                </a:lnTo>
                <a:lnTo>
                  <a:pt x="4796146" y="9070725"/>
                </a:lnTo>
                <a:lnTo>
                  <a:pt x="0" y="9070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90381" y="1136516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34712" y="1173853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79043" y="1173853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개발내용-주요기능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04935" y="1195099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8351" y="3641239"/>
            <a:ext cx="10608555" cy="586740"/>
            <a:chOff x="0" y="0"/>
            <a:chExt cx="14144740" cy="7823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49767" y="-85725"/>
              <a:ext cx="13294973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차기 선행 가게 선정의 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투표 기준이 어떻게 되나요?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501174" cy="421173"/>
              <a:chOff x="0" y="0"/>
              <a:chExt cx="98997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8997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98997">
                    <a:moveTo>
                      <a:pt x="41597" y="0"/>
                    </a:moveTo>
                    <a:lnTo>
                      <a:pt x="57400" y="0"/>
                    </a:lnTo>
                    <a:cubicBezTo>
                      <a:pt x="80374" y="0"/>
                      <a:pt x="98997" y="18624"/>
                      <a:pt x="98997" y="41597"/>
                    </a:cubicBezTo>
                    <a:lnTo>
                      <a:pt x="98997" y="41597"/>
                    </a:lnTo>
                    <a:cubicBezTo>
                      <a:pt x="98997" y="64571"/>
                      <a:pt x="80374" y="83195"/>
                      <a:pt x="57400" y="83195"/>
                    </a:cubicBezTo>
                    <a:lnTo>
                      <a:pt x="41597" y="83195"/>
                    </a:lnTo>
                    <a:cubicBezTo>
                      <a:pt x="18624" y="83195"/>
                      <a:pt x="0" y="64571"/>
                      <a:pt x="0" y="41597"/>
                    </a:cubicBezTo>
                    <a:lnTo>
                      <a:pt x="0" y="41597"/>
                    </a:lnTo>
                    <a:cubicBezTo>
                      <a:pt x="0" y="18624"/>
                      <a:pt x="18624" y="0"/>
                      <a:pt x="41597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98997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820380" y="962025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 피드백 반영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984130"/>
            <a:ext cx="9599404" cy="586740"/>
            <a:chOff x="0" y="0"/>
            <a:chExt cx="12799205" cy="7823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768932" y="-85725"/>
              <a:ext cx="12030273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서비스 초반에 가게 선정 기준이 어려움을 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110008"/>
              <a:ext cx="453499" cy="421173"/>
              <a:chOff x="0" y="0"/>
              <a:chExt cx="89580" cy="8319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9580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89580">
                    <a:moveTo>
                      <a:pt x="41597" y="0"/>
                    </a:moveTo>
                    <a:lnTo>
                      <a:pt x="47983" y="0"/>
                    </a:lnTo>
                    <a:cubicBezTo>
                      <a:pt x="70956" y="0"/>
                      <a:pt x="89580" y="18624"/>
                      <a:pt x="89580" y="41597"/>
                    </a:cubicBezTo>
                    <a:lnTo>
                      <a:pt x="89580" y="41597"/>
                    </a:lnTo>
                    <a:cubicBezTo>
                      <a:pt x="89580" y="64571"/>
                      <a:pt x="70956" y="83195"/>
                      <a:pt x="47983" y="83195"/>
                    </a:cubicBezTo>
                    <a:lnTo>
                      <a:pt x="41597" y="83195"/>
                    </a:lnTo>
                    <a:cubicBezTo>
                      <a:pt x="18624" y="83195"/>
                      <a:pt x="0" y="64571"/>
                      <a:pt x="0" y="41597"/>
                    </a:cubicBezTo>
                    <a:lnTo>
                      <a:pt x="0" y="41597"/>
                    </a:lnTo>
                    <a:cubicBezTo>
                      <a:pt x="0" y="18624"/>
                      <a:pt x="18624" y="0"/>
                      <a:pt x="41597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89580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1801248" y="4447054"/>
            <a:ext cx="12439551" cy="110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투표는 투표게시판에 게시된 글의 ‘좋아요’ 수로 일주일간 집계되며,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MAU의 1% 이상 좋아요와 50% 미만의 싫어요 비율을 충족해야 선정 후보가 됨.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8001" y="5897199"/>
            <a:ext cx="8284449" cy="586740"/>
            <a:chOff x="0" y="0"/>
            <a:chExt cx="11045932" cy="7823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포인트 가중 이벤트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기간 선정 방법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988001" y="8135663"/>
            <a:ext cx="8284449" cy="586740"/>
            <a:chOff x="0" y="0"/>
            <a:chExt cx="11045932" cy="78232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재난 지역 가게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리스트 선정 프로세스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801248" y="8874803"/>
            <a:ext cx="12254476" cy="51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39" spc="-18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재난 지역에 속한 가게를 이벤트 리스트에 등록 후, 포인트 가중 이벤트 대상으로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1248" y="2724934"/>
            <a:ext cx="1338426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spc="-21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서비스 운영 초기에는 10개로 설정하고, 추후 MAU 기반 로직으로 확장할 예정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1248" y="6645864"/>
            <a:ext cx="12920861" cy="107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외부</a:t>
            </a: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지표(재난 선포, 기상 피해, 소비 위축률 등)를 기반으로 이벤트 후보를 선정하고, 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운영진 회의를 통해 최종 결정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04935" y="1195099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24027" y="1926443"/>
            <a:ext cx="8284449" cy="586740"/>
            <a:chOff x="0" y="0"/>
            <a:chExt cx="11045932" cy="7823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서비스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초반,  가게 리스트 부족 문제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9588827" y="1926443"/>
            <a:ext cx="8284449" cy="586740"/>
            <a:chOff x="0" y="0"/>
            <a:chExt cx="11045932" cy="78232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포인트-현금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전환 과정 중 현금 확보 문제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434040" y="2941808"/>
            <a:ext cx="2746089" cy="2692594"/>
          </a:xfrm>
          <a:custGeom>
            <a:avLst/>
            <a:gdLst/>
            <a:ahLst/>
            <a:cxnLst/>
            <a:rect r="r" b="b" t="t" l="l"/>
            <a:pathLst>
              <a:path h="2692594" w="2746089">
                <a:moveTo>
                  <a:pt x="0" y="0"/>
                </a:moveTo>
                <a:lnTo>
                  <a:pt x="2746090" y="0"/>
                </a:lnTo>
                <a:lnTo>
                  <a:pt x="2746090" y="2692595"/>
                </a:lnTo>
                <a:lnTo>
                  <a:pt x="0" y="2692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37723" y="2923189"/>
            <a:ext cx="8550277" cy="3079196"/>
          </a:xfrm>
          <a:custGeom>
            <a:avLst/>
            <a:gdLst/>
            <a:ahLst/>
            <a:cxnLst/>
            <a:rect r="r" b="b" t="t" l="l"/>
            <a:pathLst>
              <a:path h="3079196" w="8550277">
                <a:moveTo>
                  <a:pt x="0" y="0"/>
                </a:moveTo>
                <a:lnTo>
                  <a:pt x="8550277" y="0"/>
                </a:lnTo>
                <a:lnTo>
                  <a:pt x="8550277" y="3079196"/>
                </a:lnTo>
                <a:lnTo>
                  <a:pt x="0" y="3079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32" t="0" r="-608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37078" y="3112708"/>
            <a:ext cx="5457113" cy="2350794"/>
          </a:xfrm>
          <a:custGeom>
            <a:avLst/>
            <a:gdLst/>
            <a:ahLst/>
            <a:cxnLst/>
            <a:rect r="r" b="b" t="t" l="l"/>
            <a:pathLst>
              <a:path h="2350794" w="5457113">
                <a:moveTo>
                  <a:pt x="0" y="0"/>
                </a:moveTo>
                <a:lnTo>
                  <a:pt x="5457113" y="0"/>
                </a:lnTo>
                <a:lnTo>
                  <a:pt x="5457113" y="2350794"/>
                </a:lnTo>
                <a:lnTo>
                  <a:pt x="0" y="2350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7092" b="-2679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20380" y="962025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 피드백 반영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41855" y="5869035"/>
            <a:ext cx="6917457" cy="256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재원 확보 문제는 웹 페이지에 삽입된</a:t>
            </a:r>
          </a:p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Google Ads 광고 수익을 통해 해결.</a:t>
            </a:r>
          </a:p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이를 통해 사용자 포인트가 실제 현금 기부로</a:t>
            </a:r>
          </a:p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이어지도록 설계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4040" y="6158278"/>
            <a:ext cx="8709960" cy="195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6"/>
              </a:lnSpc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경기도  내 선한 영향력 가게 목록을  활용해</a:t>
            </a:r>
          </a:p>
          <a:p>
            <a:pPr algn="ctr">
              <a:lnSpc>
                <a:spcPts val="5256"/>
              </a:lnSpc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초기 착한 가게  리스트를 세우고, </a:t>
            </a:r>
          </a:p>
          <a:p>
            <a:pPr algn="ctr">
              <a:lnSpc>
                <a:spcPts val="5256"/>
              </a:lnSpc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이후 사용자 제보와 인증을 통해 확장해 나갈 예정</a:t>
            </a:r>
          </a:p>
        </p:txBody>
      </p:sp>
      <p:sp>
        <p:nvSpPr>
          <p:cNvPr name="AutoShape 19" id="19"/>
          <p:cNvSpPr/>
          <p:nvPr/>
        </p:nvSpPr>
        <p:spPr>
          <a:xfrm>
            <a:off x="9108476" y="2219813"/>
            <a:ext cx="35524" cy="7038487"/>
          </a:xfrm>
          <a:prstGeom prst="line">
            <a:avLst/>
          </a:prstGeom>
          <a:ln cap="flat" w="38100">
            <a:solidFill>
              <a:srgbClr val="8D8C8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로그인, 회원가입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0287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287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15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06.기능 설명 및 디자인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위치 동의 (GPS)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509086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6731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06.기능 설명 및 디자인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착한 가게  소개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0287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287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15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" r="0" b="-1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06.기능 설명 및 디자인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커뮤니티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590616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2565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06.기능 설명 및 디자인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소비 인증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231288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81833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" r="0" b="-1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06.기능 설명 및 디자인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580573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0" r="0" b="-14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소비 인증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0287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287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15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" r="0" b="-1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06.기능 설명 및 디자인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543720" y="1538519"/>
          <a:ext cx="7715580" cy="8429162"/>
        </p:xfrm>
        <a:graphic>
          <a:graphicData uri="http://schemas.openxmlformats.org/drawingml/2006/table">
            <a:tbl>
              <a:tblPr/>
              <a:tblGrid>
                <a:gridCol w="5784664"/>
                <a:gridCol w="1930917"/>
              </a:tblGrid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01.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프로젝트 개요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02. 개발배경 및 필요성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03.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선행기술 및 사례분석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04.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목표 및 개발 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05. 피드백 반영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06. 기능 설명 및 디자인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6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07. 프론트엔드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08. 백엔드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09. OSS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및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10. 개발환경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11. 추진일정 및 역할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525"/>
            <a:ext cx="8773107" cy="10277475"/>
            <a:chOff x="0" y="0"/>
            <a:chExt cx="2310613" cy="27068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0613" cy="2706825"/>
            </a:xfrm>
            <a:custGeom>
              <a:avLst/>
              <a:gdLst/>
              <a:ahLst/>
              <a:cxnLst/>
              <a:rect r="r" b="b" t="t" l="l"/>
              <a:pathLst>
                <a:path h="2706825" w="2310613">
                  <a:moveTo>
                    <a:pt x="0" y="0"/>
                  </a:moveTo>
                  <a:lnTo>
                    <a:pt x="2310613" y="0"/>
                  </a:lnTo>
                  <a:lnTo>
                    <a:pt x="2310613" y="2706825"/>
                  </a:lnTo>
                  <a:lnTo>
                    <a:pt x="0" y="2706825"/>
                  </a:lnTo>
                  <a:close/>
                </a:path>
              </a:pathLst>
            </a:custGeom>
            <a:solidFill>
              <a:srgbClr val="FFE1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10613" cy="2754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124" y="4637514"/>
            <a:ext cx="6716860" cy="6158773"/>
          </a:xfrm>
          <a:custGeom>
            <a:avLst/>
            <a:gdLst/>
            <a:ahLst/>
            <a:cxnLst/>
            <a:rect r="r" b="b" t="t" l="l"/>
            <a:pathLst>
              <a:path h="6158773" w="6716860">
                <a:moveTo>
                  <a:pt x="0" y="0"/>
                </a:moveTo>
                <a:lnTo>
                  <a:pt x="6716859" y="0"/>
                </a:lnTo>
                <a:lnTo>
                  <a:pt x="6716859" y="6158773"/>
                </a:lnTo>
                <a:lnTo>
                  <a:pt x="0" y="615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61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43720" y="300269"/>
            <a:ext cx="771558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지도 기능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6469101" y="432888"/>
            <a:ext cx="5349799" cy="10117823"/>
          </a:xfrm>
          <a:custGeom>
            <a:avLst/>
            <a:gdLst/>
            <a:ahLst/>
            <a:cxnLst/>
            <a:rect r="r" b="b" t="t" l="l"/>
            <a:pathLst>
              <a:path h="10117823" w="5349799">
                <a:moveTo>
                  <a:pt x="0" y="0"/>
                </a:moveTo>
                <a:lnTo>
                  <a:pt x="5349798" y="0"/>
                </a:lnTo>
                <a:lnTo>
                  <a:pt x="5349798" y="10117823"/>
                </a:lnTo>
                <a:lnTo>
                  <a:pt x="0" y="10117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 기능 설명 및 디자인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기부하기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590616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2565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 기능 설명 및 디자인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마이페이지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439608" y="1143619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20" y="0"/>
                </a:lnTo>
                <a:lnTo>
                  <a:pt x="4964820" y="9389730"/>
                </a:lnTo>
                <a:lnTo>
                  <a:pt x="0" y="938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37441" y="1143619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20" y="0"/>
                </a:lnTo>
                <a:lnTo>
                  <a:pt x="4964820" y="9389730"/>
                </a:lnTo>
                <a:lnTo>
                  <a:pt x="0" y="9389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7961" y="1604214"/>
            <a:ext cx="5980907" cy="8468541"/>
          </a:xfrm>
          <a:custGeom>
            <a:avLst/>
            <a:gdLst/>
            <a:ahLst/>
            <a:cxnLst/>
            <a:rect r="r" b="b" t="t" l="l"/>
            <a:pathLst>
              <a:path h="8468541" w="5980907">
                <a:moveTo>
                  <a:pt x="0" y="0"/>
                </a:moveTo>
                <a:lnTo>
                  <a:pt x="5980907" y="0"/>
                </a:lnTo>
                <a:lnTo>
                  <a:pt x="5980907" y="8468541"/>
                </a:lnTo>
                <a:lnTo>
                  <a:pt x="0" y="8468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 기능 설명 및 디자인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846462"/>
            <a:ext cx="15376475" cy="3465052"/>
            <a:chOff x="0" y="0"/>
            <a:chExt cx="4049771" cy="912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49771" cy="912606"/>
            </a:xfrm>
            <a:custGeom>
              <a:avLst/>
              <a:gdLst/>
              <a:ahLst/>
              <a:cxnLst/>
              <a:rect r="r" b="b" t="t" l="l"/>
              <a:pathLst>
                <a:path h="912606" w="4049771">
                  <a:moveTo>
                    <a:pt x="8559" y="0"/>
                  </a:moveTo>
                  <a:lnTo>
                    <a:pt x="4041212" y="0"/>
                  </a:lnTo>
                  <a:cubicBezTo>
                    <a:pt x="4043482" y="0"/>
                    <a:pt x="4045659" y="902"/>
                    <a:pt x="4047265" y="2507"/>
                  </a:cubicBezTo>
                  <a:cubicBezTo>
                    <a:pt x="4048870" y="4112"/>
                    <a:pt x="4049771" y="6289"/>
                    <a:pt x="4049771" y="8559"/>
                  </a:cubicBezTo>
                  <a:lnTo>
                    <a:pt x="4049771" y="904047"/>
                  </a:lnTo>
                  <a:cubicBezTo>
                    <a:pt x="4049771" y="906317"/>
                    <a:pt x="4048870" y="908494"/>
                    <a:pt x="4047265" y="910099"/>
                  </a:cubicBezTo>
                  <a:cubicBezTo>
                    <a:pt x="4045659" y="911704"/>
                    <a:pt x="4043482" y="912606"/>
                    <a:pt x="4041212" y="912606"/>
                  </a:cubicBezTo>
                  <a:lnTo>
                    <a:pt x="8559" y="912606"/>
                  </a:lnTo>
                  <a:cubicBezTo>
                    <a:pt x="6289" y="912606"/>
                    <a:pt x="4112" y="911704"/>
                    <a:pt x="2507" y="910099"/>
                  </a:cubicBezTo>
                  <a:cubicBezTo>
                    <a:pt x="902" y="908494"/>
                    <a:pt x="0" y="906317"/>
                    <a:pt x="0" y="904047"/>
                  </a:cubicBezTo>
                  <a:lnTo>
                    <a:pt x="0" y="8559"/>
                  </a:lnTo>
                  <a:cubicBezTo>
                    <a:pt x="0" y="6289"/>
                    <a:pt x="902" y="4112"/>
                    <a:pt x="2507" y="2507"/>
                  </a:cubicBezTo>
                  <a:cubicBezTo>
                    <a:pt x="4112" y="902"/>
                    <a:pt x="6289" y="0"/>
                    <a:pt x="85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49771" cy="960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3241" y="2676023"/>
            <a:ext cx="3175258" cy="1805928"/>
          </a:xfrm>
          <a:custGeom>
            <a:avLst/>
            <a:gdLst/>
            <a:ahLst/>
            <a:cxnLst/>
            <a:rect r="r" b="b" t="t" l="l"/>
            <a:pathLst>
              <a:path h="1805928" w="3175258">
                <a:moveTo>
                  <a:pt x="0" y="0"/>
                </a:moveTo>
                <a:lnTo>
                  <a:pt x="3175259" y="0"/>
                </a:lnTo>
                <a:lnTo>
                  <a:pt x="3175259" y="1805928"/>
                </a:lnTo>
                <a:lnTo>
                  <a:pt x="0" y="180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5552" y="3004011"/>
            <a:ext cx="2471708" cy="1390336"/>
          </a:xfrm>
          <a:custGeom>
            <a:avLst/>
            <a:gdLst/>
            <a:ahLst/>
            <a:cxnLst/>
            <a:rect r="r" b="b" t="t" l="l"/>
            <a:pathLst>
              <a:path h="1390336" w="2471708">
                <a:moveTo>
                  <a:pt x="0" y="0"/>
                </a:moveTo>
                <a:lnTo>
                  <a:pt x="2471707" y="0"/>
                </a:lnTo>
                <a:lnTo>
                  <a:pt x="2471707" y="1390336"/>
                </a:lnTo>
                <a:lnTo>
                  <a:pt x="0" y="139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44468" y="2891718"/>
            <a:ext cx="2959634" cy="1512154"/>
          </a:xfrm>
          <a:custGeom>
            <a:avLst/>
            <a:gdLst/>
            <a:ahLst/>
            <a:cxnLst/>
            <a:rect r="r" b="b" t="t" l="l"/>
            <a:pathLst>
              <a:path h="1512154" w="2959634">
                <a:moveTo>
                  <a:pt x="0" y="0"/>
                </a:moveTo>
                <a:lnTo>
                  <a:pt x="2959634" y="0"/>
                </a:lnTo>
                <a:lnTo>
                  <a:pt x="2959634" y="1512154"/>
                </a:lnTo>
                <a:lnTo>
                  <a:pt x="0" y="151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40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24285" y="1389620"/>
            <a:ext cx="5090634" cy="913684"/>
            <a:chOff x="0" y="0"/>
            <a:chExt cx="6787512" cy="12182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787512" cy="1218245"/>
              <a:chOff x="0" y="0"/>
              <a:chExt cx="1340743" cy="2406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0743" cy="240641"/>
              </a:xfrm>
              <a:custGeom>
                <a:avLst/>
                <a:gdLst/>
                <a:ahLst/>
                <a:cxnLst/>
                <a:rect r="r" b="b" t="t" l="l"/>
                <a:pathLst>
                  <a:path h="240641" w="1340743">
                    <a:moveTo>
                      <a:pt x="71478" y="0"/>
                    </a:moveTo>
                    <a:lnTo>
                      <a:pt x="1269265" y="0"/>
                    </a:lnTo>
                    <a:cubicBezTo>
                      <a:pt x="1308741" y="0"/>
                      <a:pt x="1340743" y="32002"/>
                      <a:pt x="1340743" y="71478"/>
                    </a:cubicBezTo>
                    <a:lnTo>
                      <a:pt x="1340743" y="169163"/>
                    </a:lnTo>
                    <a:cubicBezTo>
                      <a:pt x="1340743" y="188120"/>
                      <a:pt x="1333212" y="206301"/>
                      <a:pt x="1319808" y="219705"/>
                    </a:cubicBezTo>
                    <a:cubicBezTo>
                      <a:pt x="1306403" y="233110"/>
                      <a:pt x="1288222" y="240641"/>
                      <a:pt x="1269265" y="240641"/>
                    </a:cubicBezTo>
                    <a:lnTo>
                      <a:pt x="71478" y="240641"/>
                    </a:lnTo>
                    <a:cubicBezTo>
                      <a:pt x="32002" y="240641"/>
                      <a:pt x="0" y="208639"/>
                      <a:pt x="0" y="169163"/>
                    </a:cubicBezTo>
                    <a:lnTo>
                      <a:pt x="0" y="71478"/>
                    </a:lnTo>
                    <a:cubicBezTo>
                      <a:pt x="0" y="32002"/>
                      <a:pt x="32002" y="0"/>
                      <a:pt x="71478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340743" cy="2882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04046" y="250958"/>
              <a:ext cx="6186244" cy="68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spc="-197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라이브러리 &amp; 프레임워크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07. 프론트엔드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659697" y="2922172"/>
            <a:ext cx="2123284" cy="1512154"/>
          </a:xfrm>
          <a:custGeom>
            <a:avLst/>
            <a:gdLst/>
            <a:ahLst/>
            <a:cxnLst/>
            <a:rect r="r" b="b" t="t" l="l"/>
            <a:pathLst>
              <a:path h="1512154" w="2123284">
                <a:moveTo>
                  <a:pt x="0" y="0"/>
                </a:moveTo>
                <a:lnTo>
                  <a:pt x="2123283" y="0"/>
                </a:lnTo>
                <a:lnTo>
                  <a:pt x="2123283" y="1512154"/>
                </a:lnTo>
                <a:lnTo>
                  <a:pt x="0" y="1512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99" t="0" r="-3284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97305" y="2952627"/>
            <a:ext cx="2943329" cy="1451245"/>
          </a:xfrm>
          <a:custGeom>
            <a:avLst/>
            <a:gdLst/>
            <a:ahLst/>
            <a:cxnLst/>
            <a:rect r="r" b="b" t="t" l="l"/>
            <a:pathLst>
              <a:path h="1451245" w="2943329">
                <a:moveTo>
                  <a:pt x="0" y="0"/>
                </a:moveTo>
                <a:lnTo>
                  <a:pt x="2943329" y="0"/>
                </a:lnTo>
                <a:lnTo>
                  <a:pt x="2943329" y="1451245"/>
                </a:lnTo>
                <a:lnTo>
                  <a:pt x="0" y="1451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65" t="-4197" r="-7404" b="-33333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90485" y="5977561"/>
            <a:ext cx="6556442" cy="2663073"/>
            <a:chOff x="0" y="0"/>
            <a:chExt cx="8741923" cy="355076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609123"/>
              <a:ext cx="8741923" cy="2941641"/>
              <a:chOff x="0" y="0"/>
              <a:chExt cx="1726800" cy="58106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26800" cy="581065"/>
              </a:xfrm>
              <a:custGeom>
                <a:avLst/>
                <a:gdLst/>
                <a:ahLst/>
                <a:cxnLst/>
                <a:rect r="r" b="b" t="t" l="l"/>
                <a:pathLst>
                  <a:path h="581065" w="1726800">
                    <a:moveTo>
                      <a:pt x="20074" y="0"/>
                    </a:moveTo>
                    <a:lnTo>
                      <a:pt x="1706726" y="0"/>
                    </a:lnTo>
                    <a:cubicBezTo>
                      <a:pt x="1717812" y="0"/>
                      <a:pt x="1726800" y="8987"/>
                      <a:pt x="1726800" y="20074"/>
                    </a:cubicBezTo>
                    <a:lnTo>
                      <a:pt x="1726800" y="560991"/>
                    </a:lnTo>
                    <a:cubicBezTo>
                      <a:pt x="1726800" y="566315"/>
                      <a:pt x="1724685" y="571421"/>
                      <a:pt x="1720920" y="575185"/>
                    </a:cubicBezTo>
                    <a:cubicBezTo>
                      <a:pt x="1717156" y="578950"/>
                      <a:pt x="1712050" y="581065"/>
                      <a:pt x="1706726" y="581065"/>
                    </a:cubicBezTo>
                    <a:lnTo>
                      <a:pt x="20074" y="581065"/>
                    </a:lnTo>
                    <a:cubicBezTo>
                      <a:pt x="8987" y="581065"/>
                      <a:pt x="0" y="572078"/>
                      <a:pt x="0" y="560991"/>
                    </a:cubicBezTo>
                    <a:lnTo>
                      <a:pt x="0" y="20074"/>
                    </a:lnTo>
                    <a:cubicBezTo>
                      <a:pt x="0" y="8987"/>
                      <a:pt x="8987" y="0"/>
                      <a:pt x="200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8BE64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726800" cy="6286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94288" y="0"/>
              <a:ext cx="5641024" cy="1218245"/>
              <a:chOff x="0" y="0"/>
              <a:chExt cx="1114276" cy="24064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14276" cy="240641"/>
              </a:xfrm>
              <a:custGeom>
                <a:avLst/>
                <a:gdLst/>
                <a:ahLst/>
                <a:cxnLst/>
                <a:rect r="r" b="b" t="t" l="l"/>
                <a:pathLst>
                  <a:path h="240641" w="1114276">
                    <a:moveTo>
                      <a:pt x="86006" y="0"/>
                    </a:moveTo>
                    <a:lnTo>
                      <a:pt x="1028271" y="0"/>
                    </a:lnTo>
                    <a:cubicBezTo>
                      <a:pt x="1075770" y="0"/>
                      <a:pt x="1114276" y="38506"/>
                      <a:pt x="1114276" y="86006"/>
                    </a:cubicBezTo>
                    <a:lnTo>
                      <a:pt x="1114276" y="154635"/>
                    </a:lnTo>
                    <a:cubicBezTo>
                      <a:pt x="1114276" y="202135"/>
                      <a:pt x="1075770" y="240641"/>
                      <a:pt x="1028271" y="240641"/>
                    </a:cubicBezTo>
                    <a:lnTo>
                      <a:pt x="86006" y="240641"/>
                    </a:lnTo>
                    <a:cubicBezTo>
                      <a:pt x="38506" y="240641"/>
                      <a:pt x="0" y="202135"/>
                      <a:pt x="0" y="154635"/>
                    </a:cubicBezTo>
                    <a:lnTo>
                      <a:pt x="0" y="86006"/>
                    </a:lnTo>
                    <a:cubicBezTo>
                      <a:pt x="0" y="38506"/>
                      <a:pt x="38506" y="0"/>
                      <a:pt x="86006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114276" cy="2882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463869" y="250958"/>
              <a:ext cx="5141317" cy="68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spc="-197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스타일링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1980120" y="1281593"/>
              <a:ext cx="4269360" cy="2134680"/>
            </a:xfrm>
            <a:custGeom>
              <a:avLst/>
              <a:gdLst/>
              <a:ahLst/>
              <a:cxnLst/>
              <a:rect r="r" b="b" t="t" l="l"/>
              <a:pathLst>
                <a:path h="2134680" w="4269360">
                  <a:moveTo>
                    <a:pt x="0" y="0"/>
                  </a:moveTo>
                  <a:lnTo>
                    <a:pt x="4269360" y="0"/>
                  </a:lnTo>
                  <a:lnTo>
                    <a:pt x="4269360" y="2134680"/>
                  </a:lnTo>
                  <a:lnTo>
                    <a:pt x="0" y="2134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144000" y="6149355"/>
            <a:ext cx="7261175" cy="3108945"/>
            <a:chOff x="0" y="0"/>
            <a:chExt cx="1912408" cy="8188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12408" cy="818817"/>
            </a:xfrm>
            <a:custGeom>
              <a:avLst/>
              <a:gdLst/>
              <a:ahLst/>
              <a:cxnLst/>
              <a:rect r="r" b="b" t="t" l="l"/>
              <a:pathLst>
                <a:path h="818817" w="1912408">
                  <a:moveTo>
                    <a:pt x="18126" y="0"/>
                  </a:moveTo>
                  <a:lnTo>
                    <a:pt x="1894283" y="0"/>
                  </a:lnTo>
                  <a:cubicBezTo>
                    <a:pt x="1899090" y="0"/>
                    <a:pt x="1903700" y="1910"/>
                    <a:pt x="1907099" y="5309"/>
                  </a:cubicBezTo>
                  <a:cubicBezTo>
                    <a:pt x="1910499" y="8708"/>
                    <a:pt x="1912408" y="13318"/>
                    <a:pt x="1912408" y="18126"/>
                  </a:cubicBezTo>
                  <a:lnTo>
                    <a:pt x="1912408" y="800691"/>
                  </a:lnTo>
                  <a:cubicBezTo>
                    <a:pt x="1912408" y="810702"/>
                    <a:pt x="1904293" y="818817"/>
                    <a:pt x="1894283" y="818817"/>
                  </a:cubicBezTo>
                  <a:lnTo>
                    <a:pt x="18126" y="818817"/>
                  </a:lnTo>
                  <a:cubicBezTo>
                    <a:pt x="13318" y="818817"/>
                    <a:pt x="8708" y="816907"/>
                    <a:pt x="5309" y="813508"/>
                  </a:cubicBezTo>
                  <a:cubicBezTo>
                    <a:pt x="1910" y="810109"/>
                    <a:pt x="0" y="805498"/>
                    <a:pt x="0" y="800691"/>
                  </a:cubicBezTo>
                  <a:lnTo>
                    <a:pt x="0" y="18126"/>
                  </a:lnTo>
                  <a:cubicBezTo>
                    <a:pt x="0" y="13318"/>
                    <a:pt x="1910" y="8708"/>
                    <a:pt x="5309" y="5309"/>
                  </a:cubicBezTo>
                  <a:cubicBezTo>
                    <a:pt x="8708" y="1910"/>
                    <a:pt x="13318" y="0"/>
                    <a:pt x="18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12408" cy="866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427004" y="5692513"/>
            <a:ext cx="4230768" cy="913684"/>
            <a:chOff x="0" y="0"/>
            <a:chExt cx="5641024" cy="121824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641024" cy="1218245"/>
              <a:chOff x="0" y="0"/>
              <a:chExt cx="1114276" cy="24064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114276" cy="240641"/>
              </a:xfrm>
              <a:custGeom>
                <a:avLst/>
                <a:gdLst/>
                <a:ahLst/>
                <a:cxnLst/>
                <a:rect r="r" b="b" t="t" l="l"/>
                <a:pathLst>
                  <a:path h="240641" w="1114276">
                    <a:moveTo>
                      <a:pt x="86006" y="0"/>
                    </a:moveTo>
                    <a:lnTo>
                      <a:pt x="1028271" y="0"/>
                    </a:lnTo>
                    <a:cubicBezTo>
                      <a:pt x="1075770" y="0"/>
                      <a:pt x="1114276" y="38506"/>
                      <a:pt x="1114276" y="86006"/>
                    </a:cubicBezTo>
                    <a:lnTo>
                      <a:pt x="1114276" y="154635"/>
                    </a:lnTo>
                    <a:cubicBezTo>
                      <a:pt x="1114276" y="202135"/>
                      <a:pt x="1075770" y="240641"/>
                      <a:pt x="1028271" y="240641"/>
                    </a:cubicBezTo>
                    <a:lnTo>
                      <a:pt x="86006" y="240641"/>
                    </a:lnTo>
                    <a:cubicBezTo>
                      <a:pt x="38506" y="240641"/>
                      <a:pt x="0" y="202135"/>
                      <a:pt x="0" y="154635"/>
                    </a:cubicBezTo>
                    <a:lnTo>
                      <a:pt x="0" y="86006"/>
                    </a:lnTo>
                    <a:cubicBezTo>
                      <a:pt x="0" y="38506"/>
                      <a:pt x="38506" y="0"/>
                      <a:pt x="86006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114276" cy="2882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69580" y="250958"/>
              <a:ext cx="5141317" cy="68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spc="-197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OPEN API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923386" y="6767021"/>
            <a:ext cx="1926144" cy="1873613"/>
          </a:xfrm>
          <a:custGeom>
            <a:avLst/>
            <a:gdLst/>
            <a:ahLst/>
            <a:cxnLst/>
            <a:rect r="r" b="b" t="t" l="l"/>
            <a:pathLst>
              <a:path h="1873613" w="1926144">
                <a:moveTo>
                  <a:pt x="0" y="0"/>
                </a:moveTo>
                <a:lnTo>
                  <a:pt x="1926144" y="0"/>
                </a:lnTo>
                <a:lnTo>
                  <a:pt x="1926144" y="1873613"/>
                </a:lnTo>
                <a:lnTo>
                  <a:pt x="0" y="187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290390" y="6987285"/>
            <a:ext cx="3446327" cy="1800706"/>
          </a:xfrm>
          <a:custGeom>
            <a:avLst/>
            <a:gdLst/>
            <a:ahLst/>
            <a:cxnLst/>
            <a:rect r="r" b="b" t="t" l="l"/>
            <a:pathLst>
              <a:path h="1800706" w="3446327">
                <a:moveTo>
                  <a:pt x="0" y="0"/>
                </a:moveTo>
                <a:lnTo>
                  <a:pt x="3446328" y="0"/>
                </a:lnTo>
                <a:lnTo>
                  <a:pt x="3446328" y="1800706"/>
                </a:lnTo>
                <a:lnTo>
                  <a:pt x="0" y="1800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592621" y="8573959"/>
            <a:ext cx="258767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Geolocation</a:t>
            </a: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API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91250" y="2119812"/>
            <a:ext cx="5007034" cy="7138488"/>
            <a:chOff x="0" y="0"/>
            <a:chExt cx="1318725" cy="1880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725" cy="1880096"/>
            </a:xfrm>
            <a:custGeom>
              <a:avLst/>
              <a:gdLst/>
              <a:ahLst/>
              <a:cxnLst/>
              <a:rect r="r" b="b" t="t" l="l"/>
              <a:pathLst>
                <a:path h="1880096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841441"/>
                  </a:lnTo>
                  <a:cubicBezTo>
                    <a:pt x="1318725" y="1862789"/>
                    <a:pt x="1301419" y="1880096"/>
                    <a:pt x="1280070" y="1880096"/>
                  </a:cubicBezTo>
                  <a:lnTo>
                    <a:pt x="38655" y="1880096"/>
                  </a:lnTo>
                  <a:cubicBezTo>
                    <a:pt x="28403" y="1880096"/>
                    <a:pt x="18571" y="1876023"/>
                    <a:pt x="11322" y="1868774"/>
                  </a:cubicBezTo>
                  <a:cubicBezTo>
                    <a:pt x="4073" y="1861525"/>
                    <a:pt x="0" y="1851693"/>
                    <a:pt x="0" y="1841441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18725" cy="192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0483" y="2119812"/>
            <a:ext cx="5007034" cy="7138488"/>
            <a:chOff x="0" y="0"/>
            <a:chExt cx="1318725" cy="18800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8725" cy="1880096"/>
            </a:xfrm>
            <a:custGeom>
              <a:avLst/>
              <a:gdLst/>
              <a:ahLst/>
              <a:cxnLst/>
              <a:rect r="r" b="b" t="t" l="l"/>
              <a:pathLst>
                <a:path h="1880096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841441"/>
                  </a:lnTo>
                  <a:cubicBezTo>
                    <a:pt x="1318725" y="1862789"/>
                    <a:pt x="1301419" y="1880096"/>
                    <a:pt x="1280070" y="1880096"/>
                  </a:cubicBezTo>
                  <a:lnTo>
                    <a:pt x="38655" y="1880096"/>
                  </a:lnTo>
                  <a:cubicBezTo>
                    <a:pt x="28403" y="1880096"/>
                    <a:pt x="18571" y="1876023"/>
                    <a:pt x="11322" y="1868774"/>
                  </a:cubicBezTo>
                  <a:cubicBezTo>
                    <a:pt x="4073" y="1861525"/>
                    <a:pt x="0" y="1851693"/>
                    <a:pt x="0" y="1841441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18725" cy="192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667" y="2119812"/>
            <a:ext cx="5007034" cy="7138488"/>
            <a:chOff x="0" y="0"/>
            <a:chExt cx="1318725" cy="1880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8725" cy="1880096"/>
            </a:xfrm>
            <a:custGeom>
              <a:avLst/>
              <a:gdLst/>
              <a:ahLst/>
              <a:cxnLst/>
              <a:rect r="r" b="b" t="t" l="l"/>
              <a:pathLst>
                <a:path h="1880096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841441"/>
                  </a:lnTo>
                  <a:cubicBezTo>
                    <a:pt x="1318725" y="1862789"/>
                    <a:pt x="1301419" y="1880096"/>
                    <a:pt x="1280070" y="1880096"/>
                  </a:cubicBezTo>
                  <a:lnTo>
                    <a:pt x="38655" y="1880096"/>
                  </a:lnTo>
                  <a:cubicBezTo>
                    <a:pt x="28403" y="1880096"/>
                    <a:pt x="18571" y="1876023"/>
                    <a:pt x="11322" y="1868774"/>
                  </a:cubicBezTo>
                  <a:cubicBezTo>
                    <a:pt x="4073" y="1861525"/>
                    <a:pt x="0" y="1851693"/>
                    <a:pt x="0" y="1841441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18725" cy="192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23242" y="2647860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30490" y="2887963"/>
            <a:ext cx="1328554" cy="1062843"/>
          </a:xfrm>
          <a:custGeom>
            <a:avLst/>
            <a:gdLst/>
            <a:ahLst/>
            <a:cxnLst/>
            <a:rect r="r" b="b" t="t" l="l"/>
            <a:pathLst>
              <a:path h="1062843" w="1328554">
                <a:moveTo>
                  <a:pt x="0" y="0"/>
                </a:moveTo>
                <a:lnTo>
                  <a:pt x="1328554" y="0"/>
                </a:lnTo>
                <a:lnTo>
                  <a:pt x="1328554" y="1062843"/>
                </a:lnTo>
                <a:lnTo>
                  <a:pt x="0" y="1062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370451" y="2662567"/>
            <a:ext cx="1543050" cy="1543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17659" y="2662567"/>
            <a:ext cx="1543050" cy="15430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033356" y="2945973"/>
            <a:ext cx="1111656" cy="976236"/>
          </a:xfrm>
          <a:custGeom>
            <a:avLst/>
            <a:gdLst/>
            <a:ahLst/>
            <a:cxnLst/>
            <a:rect r="r" b="b" t="t" l="l"/>
            <a:pathLst>
              <a:path h="976236" w="1111656">
                <a:moveTo>
                  <a:pt x="0" y="0"/>
                </a:moveTo>
                <a:lnTo>
                  <a:pt x="1111656" y="0"/>
                </a:lnTo>
                <a:lnTo>
                  <a:pt x="1111656" y="976237"/>
                </a:lnTo>
                <a:lnTo>
                  <a:pt x="0" y="97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69003" y="2968858"/>
            <a:ext cx="945946" cy="930466"/>
          </a:xfrm>
          <a:custGeom>
            <a:avLst/>
            <a:gdLst/>
            <a:ahLst/>
            <a:cxnLst/>
            <a:rect r="r" b="b" t="t" l="l"/>
            <a:pathLst>
              <a:path h="930466" w="945946">
                <a:moveTo>
                  <a:pt x="0" y="0"/>
                </a:moveTo>
                <a:lnTo>
                  <a:pt x="945945" y="0"/>
                </a:lnTo>
                <a:lnTo>
                  <a:pt x="945945" y="930467"/>
                </a:lnTo>
                <a:lnTo>
                  <a:pt x="0" y="930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07. 프론트엔드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1250" y="4967617"/>
            <a:ext cx="500703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위치 기반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 필터링</a:t>
            </a: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기능 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5856" y="6551942"/>
            <a:ext cx="4497821" cy="188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212" spc="-14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Geolocation API를 통해 클라이언트에서 사용자의 현재 위치를 받아오고, </a:t>
            </a:r>
          </a:p>
          <a:p>
            <a:pPr algn="ctr">
              <a:lnSpc>
                <a:spcPts val="3805"/>
              </a:lnSpc>
            </a:pPr>
            <a:r>
              <a:rPr lang="en-US" sz="2212" spc="-14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반경 내 착한 가게 리스트를 필터링하여 </a:t>
            </a:r>
          </a:p>
          <a:p>
            <a:pPr algn="ctr">
              <a:lnSpc>
                <a:spcPts val="3805"/>
              </a:lnSpc>
            </a:pPr>
            <a:r>
              <a:rPr lang="en-US" sz="2212" spc="-14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UI에 표시함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85667" y="4967617"/>
            <a:ext cx="500703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주요페이지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퍼블리싱 작업 진행 중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63856" y="6542417"/>
            <a:ext cx="4650656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Tailwind CSS를 활용한 반응형 스타일링과 </a:t>
            </a:r>
          </a:p>
          <a:p>
            <a:pPr algn="ctr">
              <a:lnSpc>
                <a:spcPts val="395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Next.js 기반의 컴포넌트 마크업을 통해 </a:t>
            </a:r>
          </a:p>
          <a:p>
            <a:pPr algn="ctr">
              <a:lnSpc>
                <a:spcPts val="395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주요 페이지 퍼블리싱 작업을 구현 중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81754" y="5186692"/>
            <a:ext cx="352044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모달 인터랙션</a:t>
            </a: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처리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40483" y="6513842"/>
            <a:ext cx="500703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Framer Motion을 활용하여 </a:t>
            </a:r>
          </a:p>
          <a:p>
            <a:pPr algn="ctr">
              <a:lnSpc>
                <a:spcPts val="428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하단 모달을 애니메이션 처리</a:t>
            </a:r>
          </a:p>
          <a:p>
            <a:pPr algn="ctr">
              <a:lnSpc>
                <a:spcPts val="428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모달 컴포넌트는 재사용 가능한 구조로 설계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개발진행상황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29557"/>
            <a:ext cx="5304857" cy="2022193"/>
          </a:xfrm>
          <a:custGeom>
            <a:avLst/>
            <a:gdLst/>
            <a:ahLst/>
            <a:cxnLst/>
            <a:rect r="r" b="b" t="t" l="l"/>
            <a:pathLst>
              <a:path h="2022193" w="5304857">
                <a:moveTo>
                  <a:pt x="0" y="0"/>
                </a:moveTo>
                <a:lnTo>
                  <a:pt x="5304857" y="0"/>
                </a:lnTo>
                <a:lnTo>
                  <a:pt x="5304857" y="2022193"/>
                </a:lnTo>
                <a:lnTo>
                  <a:pt x="0" y="2022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304823"/>
            <a:ext cx="8460380" cy="2347756"/>
          </a:xfrm>
          <a:custGeom>
            <a:avLst/>
            <a:gdLst/>
            <a:ahLst/>
            <a:cxnLst/>
            <a:rect r="r" b="b" t="t" l="l"/>
            <a:pathLst>
              <a:path h="2347756" w="8460380">
                <a:moveTo>
                  <a:pt x="0" y="0"/>
                </a:moveTo>
                <a:lnTo>
                  <a:pt x="8460380" y="0"/>
                </a:lnTo>
                <a:lnTo>
                  <a:pt x="8460380" y="2347755"/>
                </a:lnTo>
                <a:lnTo>
                  <a:pt x="0" y="234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6818" y="5965086"/>
            <a:ext cx="3539226" cy="3539226"/>
          </a:xfrm>
          <a:custGeom>
            <a:avLst/>
            <a:gdLst/>
            <a:ahLst/>
            <a:cxnLst/>
            <a:rect r="r" b="b" t="t" l="l"/>
            <a:pathLst>
              <a:path h="3539226" w="3539226">
                <a:moveTo>
                  <a:pt x="0" y="0"/>
                </a:moveTo>
                <a:lnTo>
                  <a:pt x="3539226" y="0"/>
                </a:lnTo>
                <a:lnTo>
                  <a:pt x="3539226" y="3539226"/>
                </a:lnTo>
                <a:lnTo>
                  <a:pt x="0" y="353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00067" y="2740654"/>
            <a:ext cx="3752728" cy="3752728"/>
          </a:xfrm>
          <a:custGeom>
            <a:avLst/>
            <a:gdLst/>
            <a:ahLst/>
            <a:cxnLst/>
            <a:rect r="r" b="b" t="t" l="l"/>
            <a:pathLst>
              <a:path h="3752728" w="3752728">
                <a:moveTo>
                  <a:pt x="0" y="0"/>
                </a:moveTo>
                <a:lnTo>
                  <a:pt x="3752728" y="0"/>
                </a:lnTo>
                <a:lnTo>
                  <a:pt x="3752728" y="3752728"/>
                </a:lnTo>
                <a:lnTo>
                  <a:pt x="0" y="3752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3683" y="1329279"/>
            <a:ext cx="6484916" cy="2822749"/>
          </a:xfrm>
          <a:custGeom>
            <a:avLst/>
            <a:gdLst/>
            <a:ahLst/>
            <a:cxnLst/>
            <a:rect r="r" b="b" t="t" l="l"/>
            <a:pathLst>
              <a:path h="2822749" w="6484916">
                <a:moveTo>
                  <a:pt x="0" y="0"/>
                </a:moveTo>
                <a:lnTo>
                  <a:pt x="6484916" y="0"/>
                </a:lnTo>
                <a:lnTo>
                  <a:pt x="6484916" y="2822749"/>
                </a:lnTo>
                <a:lnTo>
                  <a:pt x="0" y="2822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4471" y="4688653"/>
            <a:ext cx="6812182" cy="2273566"/>
          </a:xfrm>
          <a:custGeom>
            <a:avLst/>
            <a:gdLst/>
            <a:ahLst/>
            <a:cxnLst/>
            <a:rect r="r" b="b" t="t" l="l"/>
            <a:pathLst>
              <a:path h="2273566" w="6812182">
                <a:moveTo>
                  <a:pt x="0" y="0"/>
                </a:moveTo>
                <a:lnTo>
                  <a:pt x="6812181" y="0"/>
                </a:lnTo>
                <a:lnTo>
                  <a:pt x="6812181" y="2273566"/>
                </a:lnTo>
                <a:lnTo>
                  <a:pt x="0" y="2273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89290" y="4688653"/>
            <a:ext cx="4374282" cy="4963925"/>
            <a:chOff x="0" y="0"/>
            <a:chExt cx="1152074" cy="13073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2074" cy="1307371"/>
            </a:xfrm>
            <a:custGeom>
              <a:avLst/>
              <a:gdLst/>
              <a:ahLst/>
              <a:cxnLst/>
              <a:rect r="r" b="b" t="t" l="l"/>
              <a:pathLst>
                <a:path h="1307371" w="1152074">
                  <a:moveTo>
                    <a:pt x="44247" y="0"/>
                  </a:moveTo>
                  <a:lnTo>
                    <a:pt x="1107828" y="0"/>
                  </a:lnTo>
                  <a:cubicBezTo>
                    <a:pt x="1119563" y="0"/>
                    <a:pt x="1130817" y="4662"/>
                    <a:pt x="1139115" y="12960"/>
                  </a:cubicBezTo>
                  <a:cubicBezTo>
                    <a:pt x="1147413" y="21257"/>
                    <a:pt x="1152074" y="32512"/>
                    <a:pt x="1152074" y="44247"/>
                  </a:cubicBezTo>
                  <a:lnTo>
                    <a:pt x="1152074" y="1263124"/>
                  </a:lnTo>
                  <a:cubicBezTo>
                    <a:pt x="1152074" y="1287561"/>
                    <a:pt x="1132264" y="1307371"/>
                    <a:pt x="1107828" y="1307371"/>
                  </a:cubicBezTo>
                  <a:lnTo>
                    <a:pt x="44247" y="1307371"/>
                  </a:lnTo>
                  <a:cubicBezTo>
                    <a:pt x="32512" y="1307371"/>
                    <a:pt x="21257" y="1302709"/>
                    <a:pt x="12960" y="1294412"/>
                  </a:cubicBezTo>
                  <a:cubicBezTo>
                    <a:pt x="4662" y="1286114"/>
                    <a:pt x="0" y="1274859"/>
                    <a:pt x="0" y="1263124"/>
                  </a:cubicBezTo>
                  <a:lnTo>
                    <a:pt x="0" y="44247"/>
                  </a:lnTo>
                  <a:cubicBezTo>
                    <a:pt x="0" y="32512"/>
                    <a:pt x="4662" y="21257"/>
                    <a:pt x="12960" y="12960"/>
                  </a:cubicBezTo>
                  <a:cubicBezTo>
                    <a:pt x="21257" y="4662"/>
                    <a:pt x="32512" y="0"/>
                    <a:pt x="44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729EFF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52074" cy="1354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클래스 다이어그램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486400" y="1872162"/>
            <a:ext cx="6303672" cy="7664039"/>
          </a:xfrm>
          <a:custGeom>
            <a:avLst/>
            <a:gdLst/>
            <a:ahLst/>
            <a:cxnLst/>
            <a:rect r="r" b="b" t="t" l="l"/>
            <a:pathLst>
              <a:path h="7664039" w="6303672">
                <a:moveTo>
                  <a:pt x="0" y="0"/>
                </a:moveTo>
                <a:lnTo>
                  <a:pt x="6303672" y="0"/>
                </a:lnTo>
                <a:lnTo>
                  <a:pt x="6303672" y="7664039"/>
                </a:lnTo>
                <a:lnTo>
                  <a:pt x="0" y="766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7873" y="1795962"/>
            <a:ext cx="8473726" cy="679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🔹 주요 구조 설명</a:t>
            </a: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Controller - Service - Repository 계층 구조</a:t>
            </a:r>
          </a:p>
          <a:p>
            <a:pPr algn="l">
              <a:lnSpc>
                <a:spcPts val="4888"/>
              </a:lnSpc>
            </a:pP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Entity와 DTO 분리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(예: LoginRequest, StoreProposalResponse)</a:t>
            </a:r>
          </a:p>
          <a:p>
            <a:pPr algn="l">
              <a:lnSpc>
                <a:spcPts val="4888"/>
              </a:lnSpc>
            </a:pP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JwtAuthenticationFilter에서 JWT 인증 처리</a:t>
            </a:r>
          </a:p>
          <a:p>
            <a:pPr algn="l">
              <a:lnSpc>
                <a:spcPts val="4888"/>
              </a:lnSpc>
            </a:pP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StoreProposal은 User와 연결되고,</a:t>
            </a:r>
          </a:p>
          <a:p>
            <a:pPr algn="l">
              <a:lnSpc>
                <a:spcPts val="4888"/>
              </a:lnSpc>
              <a:spcBef>
                <a:spcPct val="0"/>
              </a:spcBef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      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상태는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ProposalStatus로 관리</a:t>
            </a:r>
          </a:p>
          <a:p>
            <a:pPr algn="l">
              <a:lnSpc>
                <a:spcPts val="48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ERD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019889" y="2119812"/>
            <a:ext cx="12248221" cy="7073348"/>
          </a:xfrm>
          <a:custGeom>
            <a:avLst/>
            <a:gdLst/>
            <a:ahLst/>
            <a:cxnLst/>
            <a:rect r="r" b="b" t="t" l="l"/>
            <a:pathLst>
              <a:path h="7073348" w="12248221">
                <a:moveTo>
                  <a:pt x="0" y="0"/>
                </a:moveTo>
                <a:lnTo>
                  <a:pt x="12248222" y="0"/>
                </a:lnTo>
                <a:lnTo>
                  <a:pt x="12248222" y="7073347"/>
                </a:lnTo>
                <a:lnTo>
                  <a:pt x="0" y="707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회원가입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7098790" y="2968686"/>
            <a:ext cx="10659494" cy="2811442"/>
          </a:xfrm>
          <a:custGeom>
            <a:avLst/>
            <a:gdLst/>
            <a:ahLst/>
            <a:cxnLst/>
            <a:rect r="r" b="b" t="t" l="l"/>
            <a:pathLst>
              <a:path h="2811442" w="10659494">
                <a:moveTo>
                  <a:pt x="0" y="0"/>
                </a:moveTo>
                <a:lnTo>
                  <a:pt x="10659494" y="0"/>
                </a:lnTo>
                <a:lnTo>
                  <a:pt x="10659494" y="2811442"/>
                </a:lnTo>
                <a:lnTo>
                  <a:pt x="0" y="2811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9716" y="2143821"/>
            <a:ext cx="6028609" cy="4461171"/>
          </a:xfrm>
          <a:custGeom>
            <a:avLst/>
            <a:gdLst/>
            <a:ahLst/>
            <a:cxnLst/>
            <a:rect r="r" b="b" t="t" l="l"/>
            <a:pathLst>
              <a:path h="4461171" w="6028609">
                <a:moveTo>
                  <a:pt x="0" y="0"/>
                </a:moveTo>
                <a:lnTo>
                  <a:pt x="6028610" y="0"/>
                </a:lnTo>
                <a:lnTo>
                  <a:pt x="6028610" y="4461171"/>
                </a:lnTo>
                <a:lnTo>
                  <a:pt x="0" y="446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905" y="7146576"/>
            <a:ext cx="14955270" cy="155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Spring S</a:t>
            </a: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ecurity와 JWT 기반 인증 시스템에 맞춰,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회원가입 시 사용자 정보를 저장하고 인증 기반 접근을 위한 등록 처리를 구현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비밀번호는 BCrypt 해시 알고리즘으로 암호화해 보안성 향상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1746" y="3393065"/>
            <a:ext cx="11350149" cy="1915338"/>
          </a:xfrm>
          <a:custGeom>
            <a:avLst/>
            <a:gdLst/>
            <a:ahLst/>
            <a:cxnLst/>
            <a:rect r="r" b="b" t="t" l="l"/>
            <a:pathLst>
              <a:path h="1915338" w="11350149">
                <a:moveTo>
                  <a:pt x="0" y="0"/>
                </a:moveTo>
                <a:lnTo>
                  <a:pt x="11350149" y="0"/>
                </a:lnTo>
                <a:lnTo>
                  <a:pt x="11350149" y="1915337"/>
                </a:lnTo>
                <a:lnTo>
                  <a:pt x="0" y="1915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로그인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686105" y="2607663"/>
            <a:ext cx="5218648" cy="3486141"/>
          </a:xfrm>
          <a:custGeom>
            <a:avLst/>
            <a:gdLst/>
            <a:ahLst/>
            <a:cxnLst/>
            <a:rect r="r" b="b" t="t" l="l"/>
            <a:pathLst>
              <a:path h="3486141" w="5218648">
                <a:moveTo>
                  <a:pt x="0" y="0"/>
                </a:moveTo>
                <a:lnTo>
                  <a:pt x="5218648" y="0"/>
                </a:lnTo>
                <a:lnTo>
                  <a:pt x="5218648" y="3486141"/>
                </a:lnTo>
                <a:lnTo>
                  <a:pt x="0" y="348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905" y="7146576"/>
            <a:ext cx="14955270" cy="155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클라이언트로부터 전달받은</a:t>
            </a: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사용자 인증 정보를 기반으로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BCrypt 해시 검증을 통해 비밀번호 일치 여부 확인, 성공 시 JWT를 생성하여 응답으로 반환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이후 요청에서는 토큰을 활용해 인증이 필요한 API에 접근 가능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51142" y="1069515"/>
            <a:ext cx="13319848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46379" y="7692687"/>
            <a:ext cx="17195242" cy="1813263"/>
            <a:chOff x="0" y="0"/>
            <a:chExt cx="4528788" cy="4775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8788" cy="477567"/>
            </a:xfrm>
            <a:custGeom>
              <a:avLst/>
              <a:gdLst/>
              <a:ahLst/>
              <a:cxnLst/>
              <a:rect r="r" b="b" t="t" l="l"/>
              <a:pathLst>
                <a:path h="477567" w="4528788">
                  <a:moveTo>
                    <a:pt x="22962" y="0"/>
                  </a:moveTo>
                  <a:lnTo>
                    <a:pt x="4505826" y="0"/>
                  </a:lnTo>
                  <a:cubicBezTo>
                    <a:pt x="4511916" y="0"/>
                    <a:pt x="4517756" y="2419"/>
                    <a:pt x="4522062" y="6725"/>
                  </a:cubicBezTo>
                  <a:cubicBezTo>
                    <a:pt x="4526369" y="11032"/>
                    <a:pt x="4528788" y="16872"/>
                    <a:pt x="4528788" y="22962"/>
                  </a:cubicBezTo>
                  <a:lnTo>
                    <a:pt x="4528788" y="454605"/>
                  </a:lnTo>
                  <a:cubicBezTo>
                    <a:pt x="4528788" y="460695"/>
                    <a:pt x="4526369" y="466536"/>
                    <a:pt x="4522062" y="470842"/>
                  </a:cubicBezTo>
                  <a:cubicBezTo>
                    <a:pt x="4517756" y="475148"/>
                    <a:pt x="4511916" y="477567"/>
                    <a:pt x="4505826" y="477567"/>
                  </a:cubicBezTo>
                  <a:lnTo>
                    <a:pt x="22962" y="477567"/>
                  </a:lnTo>
                  <a:cubicBezTo>
                    <a:pt x="16872" y="477567"/>
                    <a:pt x="11032" y="475148"/>
                    <a:pt x="6725" y="470842"/>
                  </a:cubicBezTo>
                  <a:cubicBezTo>
                    <a:pt x="2419" y="466536"/>
                    <a:pt x="0" y="460695"/>
                    <a:pt x="0" y="454605"/>
                  </a:cubicBezTo>
                  <a:lnTo>
                    <a:pt x="0" y="22962"/>
                  </a:lnTo>
                  <a:cubicBezTo>
                    <a:pt x="0" y="16872"/>
                    <a:pt x="2419" y="11032"/>
                    <a:pt x="6725" y="6725"/>
                  </a:cubicBezTo>
                  <a:cubicBezTo>
                    <a:pt x="11032" y="2419"/>
                    <a:pt x="16872" y="0"/>
                    <a:pt x="2296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28788" cy="525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06143" y="6379851"/>
            <a:ext cx="1051666" cy="10516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-85725"/>
              <a:ext cx="406400" cy="796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64914" y="3941324"/>
            <a:ext cx="3059235" cy="717530"/>
          </a:xfrm>
          <a:custGeom>
            <a:avLst/>
            <a:gdLst/>
            <a:ahLst/>
            <a:cxnLst/>
            <a:rect r="r" b="b" t="t" l="l"/>
            <a:pathLst>
              <a:path h="717530" w="3059235">
                <a:moveTo>
                  <a:pt x="0" y="0"/>
                </a:moveTo>
                <a:lnTo>
                  <a:pt x="3059235" y="0"/>
                </a:lnTo>
                <a:lnTo>
                  <a:pt x="3059235" y="717530"/>
                </a:lnTo>
                <a:lnTo>
                  <a:pt x="0" y="71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7372" y="3236384"/>
            <a:ext cx="5125002" cy="2844940"/>
            <a:chOff x="0" y="0"/>
            <a:chExt cx="1349795" cy="749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9795" cy="749284"/>
            </a:xfrm>
            <a:custGeom>
              <a:avLst/>
              <a:gdLst/>
              <a:ahLst/>
              <a:cxnLst/>
              <a:rect r="r" b="b" t="t" l="l"/>
              <a:pathLst>
                <a:path h="749284" w="1349795">
                  <a:moveTo>
                    <a:pt x="77042" y="0"/>
                  </a:moveTo>
                  <a:lnTo>
                    <a:pt x="1272753" y="0"/>
                  </a:lnTo>
                  <a:cubicBezTo>
                    <a:pt x="1315302" y="0"/>
                    <a:pt x="1349795" y="34493"/>
                    <a:pt x="1349795" y="77042"/>
                  </a:cubicBezTo>
                  <a:lnTo>
                    <a:pt x="1349795" y="672243"/>
                  </a:lnTo>
                  <a:cubicBezTo>
                    <a:pt x="1349795" y="714792"/>
                    <a:pt x="1315302" y="749284"/>
                    <a:pt x="1272753" y="749284"/>
                  </a:cubicBezTo>
                  <a:lnTo>
                    <a:pt x="77042" y="749284"/>
                  </a:lnTo>
                  <a:cubicBezTo>
                    <a:pt x="34493" y="749284"/>
                    <a:pt x="0" y="714792"/>
                    <a:pt x="0" y="672243"/>
                  </a:cubicBezTo>
                  <a:lnTo>
                    <a:pt x="0" y="77042"/>
                  </a:lnTo>
                  <a:cubicBezTo>
                    <a:pt x="0" y="34493"/>
                    <a:pt x="34493" y="0"/>
                    <a:pt x="7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0"/>
              <a:ext cx="1349795" cy="113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sz="29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착한 가게 소개 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업종별 추천 + 인증 기반 추천 + 위치 기반 추천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10311" y="3535978"/>
            <a:ext cx="4443330" cy="1042163"/>
          </a:xfrm>
          <a:custGeom>
            <a:avLst/>
            <a:gdLst/>
            <a:ahLst/>
            <a:cxnLst/>
            <a:rect r="r" b="b" t="t" l="l"/>
            <a:pathLst>
              <a:path h="1042163" w="4443330">
                <a:moveTo>
                  <a:pt x="0" y="0"/>
                </a:moveTo>
                <a:lnTo>
                  <a:pt x="4443330" y="0"/>
                </a:lnTo>
                <a:lnTo>
                  <a:pt x="4443330" y="1042163"/>
                </a:lnTo>
                <a:lnTo>
                  <a:pt x="0" y="1042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81499" y="3236384"/>
            <a:ext cx="5125002" cy="2844940"/>
            <a:chOff x="0" y="0"/>
            <a:chExt cx="1349795" cy="749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9795" cy="749284"/>
            </a:xfrm>
            <a:custGeom>
              <a:avLst/>
              <a:gdLst/>
              <a:ahLst/>
              <a:cxnLst/>
              <a:rect r="r" b="b" t="t" l="l"/>
              <a:pathLst>
                <a:path h="749284" w="1349795">
                  <a:moveTo>
                    <a:pt x="77042" y="0"/>
                  </a:moveTo>
                  <a:lnTo>
                    <a:pt x="1272753" y="0"/>
                  </a:lnTo>
                  <a:cubicBezTo>
                    <a:pt x="1315302" y="0"/>
                    <a:pt x="1349795" y="34493"/>
                    <a:pt x="1349795" y="77042"/>
                  </a:cubicBezTo>
                  <a:lnTo>
                    <a:pt x="1349795" y="672243"/>
                  </a:lnTo>
                  <a:cubicBezTo>
                    <a:pt x="1349795" y="714792"/>
                    <a:pt x="1315302" y="749284"/>
                    <a:pt x="1272753" y="749284"/>
                  </a:cubicBezTo>
                  <a:lnTo>
                    <a:pt x="77042" y="749284"/>
                  </a:lnTo>
                  <a:cubicBezTo>
                    <a:pt x="34493" y="749284"/>
                    <a:pt x="0" y="714792"/>
                    <a:pt x="0" y="672243"/>
                  </a:cubicBezTo>
                  <a:lnTo>
                    <a:pt x="0" y="77042"/>
                  </a:lnTo>
                  <a:cubicBezTo>
                    <a:pt x="0" y="34493"/>
                    <a:pt x="34493" y="0"/>
                    <a:pt x="7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0"/>
              <a:ext cx="1349795" cy="113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sz="29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커뮤니티 중심 선순환 구조 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사용자 간의 상호작용 바탕으로,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리뷰 · 가게 제보 · 차기 돈쭐 가게 선정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60686" y="3809585"/>
            <a:ext cx="3059235" cy="717530"/>
          </a:xfrm>
          <a:custGeom>
            <a:avLst/>
            <a:gdLst/>
            <a:ahLst/>
            <a:cxnLst/>
            <a:rect r="r" b="b" t="t" l="l"/>
            <a:pathLst>
              <a:path h="717530" w="3059235">
                <a:moveTo>
                  <a:pt x="0" y="0"/>
                </a:moveTo>
                <a:lnTo>
                  <a:pt x="3059235" y="0"/>
                </a:lnTo>
                <a:lnTo>
                  <a:pt x="3059235" y="717530"/>
                </a:lnTo>
                <a:lnTo>
                  <a:pt x="0" y="71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327803" y="3236384"/>
            <a:ext cx="5125002" cy="2844940"/>
            <a:chOff x="0" y="0"/>
            <a:chExt cx="1349795" cy="7492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9795" cy="749284"/>
            </a:xfrm>
            <a:custGeom>
              <a:avLst/>
              <a:gdLst/>
              <a:ahLst/>
              <a:cxnLst/>
              <a:rect r="r" b="b" t="t" l="l"/>
              <a:pathLst>
                <a:path h="749284" w="1349795">
                  <a:moveTo>
                    <a:pt x="77042" y="0"/>
                  </a:moveTo>
                  <a:lnTo>
                    <a:pt x="1272753" y="0"/>
                  </a:lnTo>
                  <a:cubicBezTo>
                    <a:pt x="1315302" y="0"/>
                    <a:pt x="1349795" y="34493"/>
                    <a:pt x="1349795" y="77042"/>
                  </a:cubicBezTo>
                  <a:lnTo>
                    <a:pt x="1349795" y="672243"/>
                  </a:lnTo>
                  <a:cubicBezTo>
                    <a:pt x="1349795" y="714792"/>
                    <a:pt x="1315302" y="749284"/>
                    <a:pt x="1272753" y="749284"/>
                  </a:cubicBezTo>
                  <a:lnTo>
                    <a:pt x="77042" y="749284"/>
                  </a:lnTo>
                  <a:cubicBezTo>
                    <a:pt x="34493" y="749284"/>
                    <a:pt x="0" y="714792"/>
                    <a:pt x="0" y="672243"/>
                  </a:cubicBezTo>
                  <a:lnTo>
                    <a:pt x="0" y="77042"/>
                  </a:lnTo>
                  <a:cubicBezTo>
                    <a:pt x="0" y="34493"/>
                    <a:pt x="34493" y="0"/>
                    <a:pt x="7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90525"/>
              <a:ext cx="1349795" cy="1139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기부 시스템 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돈쭐 활동  → 포인트 → 캐릭터 육성  → 기부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7103" y="795626"/>
            <a:ext cx="3736349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01.프로젝트개요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718478" y="1820699"/>
            <a:ext cx="10851043" cy="920386"/>
            <a:chOff x="0" y="0"/>
            <a:chExt cx="14468058" cy="122718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28667"/>
              <a:ext cx="12765900" cy="998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4453">
                  <a:solidFill>
                    <a:srgbClr val="BFBFB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사용자 참여형 착한 소비 인증 플랫폼,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449391" y="95250"/>
              <a:ext cx="2018666" cy="113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17"/>
                </a:lnSpc>
                <a:spcBef>
                  <a:spcPct val="0"/>
                </a:spcBef>
              </a:pPr>
              <a:r>
                <a:rPr lang="en-US" sz="6095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76300" y="8031628"/>
            <a:ext cx="16535400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일회성에 그쳤던 착한 소비를 구조화된 참여 방식으로 전환 → 누구나</a:t>
            </a: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일상적으로 실천할 수 있도록 유도</a:t>
            </a:r>
          </a:p>
          <a:p>
            <a:pPr algn="ctr">
              <a:lnSpc>
                <a:spcPts val="3060"/>
              </a:lnSpc>
              <a:spcBef>
                <a:spcPct val="0"/>
              </a:spcBef>
            </a:pPr>
          </a:p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⇒ 선행하는 가게와 윤리적 소비가 맞물려 만들어가는 지속 가능한 상생 구조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가게 제보 등록 API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8822225" y="2879965"/>
            <a:ext cx="7215796" cy="3463582"/>
          </a:xfrm>
          <a:custGeom>
            <a:avLst/>
            <a:gdLst/>
            <a:ahLst/>
            <a:cxnLst/>
            <a:rect r="r" b="b" t="t" l="l"/>
            <a:pathLst>
              <a:path h="3463582" w="7215796">
                <a:moveTo>
                  <a:pt x="0" y="0"/>
                </a:moveTo>
                <a:lnTo>
                  <a:pt x="7215796" y="0"/>
                </a:lnTo>
                <a:lnTo>
                  <a:pt x="7215796" y="3463582"/>
                </a:lnTo>
                <a:lnTo>
                  <a:pt x="0" y="346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9979" y="2348734"/>
            <a:ext cx="6253935" cy="4526044"/>
          </a:xfrm>
          <a:custGeom>
            <a:avLst/>
            <a:gdLst/>
            <a:ahLst/>
            <a:cxnLst/>
            <a:rect r="r" b="b" t="t" l="l"/>
            <a:pathLst>
              <a:path h="4526044" w="6253935">
                <a:moveTo>
                  <a:pt x="0" y="0"/>
                </a:moveTo>
                <a:lnTo>
                  <a:pt x="6253935" y="0"/>
                </a:lnTo>
                <a:lnTo>
                  <a:pt x="6253935" y="4526044"/>
                </a:lnTo>
                <a:lnTo>
                  <a:pt x="0" y="452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905" y="7146576"/>
            <a:ext cx="14955270" cy="256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JWT 기반 인증 적용, 제보된 가게 정보는 사용자 ID와 함께 저장되어 사용자 참여 기반의 제보 기록을 관리 가능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제보 등록 시 상태값은 VOTING으로 자동 설정되어 즉시 투표 가능한 구조를 구현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동일한 사업자번호로 중복 제보하는 경우를 방지하기 위해 서비스 단에서 중복 여부 검증 로직 추가</a:t>
            </a:r>
          </a:p>
          <a:p>
            <a:pPr algn="ctr">
              <a:lnSpc>
                <a:spcPts val="4124"/>
              </a:lnSpc>
            </a:pPr>
          </a:p>
          <a:p>
            <a:pPr algn="ctr">
              <a:lnSpc>
                <a:spcPts val="4124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제보된 가게 투표 API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9025825" y="2982109"/>
            <a:ext cx="7538381" cy="2903779"/>
          </a:xfrm>
          <a:custGeom>
            <a:avLst/>
            <a:gdLst/>
            <a:ahLst/>
            <a:cxnLst/>
            <a:rect r="r" b="b" t="t" l="l"/>
            <a:pathLst>
              <a:path h="2903779" w="7538381">
                <a:moveTo>
                  <a:pt x="0" y="0"/>
                </a:moveTo>
                <a:lnTo>
                  <a:pt x="7538381" y="0"/>
                </a:lnTo>
                <a:lnTo>
                  <a:pt x="7538381" y="2903778"/>
                </a:lnTo>
                <a:lnTo>
                  <a:pt x="0" y="290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3794" y="2445063"/>
            <a:ext cx="6958075" cy="3977870"/>
          </a:xfrm>
          <a:custGeom>
            <a:avLst/>
            <a:gdLst/>
            <a:ahLst/>
            <a:cxnLst/>
            <a:rect r="r" b="b" t="t" l="l"/>
            <a:pathLst>
              <a:path h="3977870" w="6958075">
                <a:moveTo>
                  <a:pt x="0" y="0"/>
                </a:moveTo>
                <a:lnTo>
                  <a:pt x="6958075" y="0"/>
                </a:lnTo>
                <a:lnTo>
                  <a:pt x="6958075" y="3977870"/>
                </a:lnTo>
                <a:lnTo>
                  <a:pt x="0" y="397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7920" y="7157759"/>
            <a:ext cx="14672161" cy="147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사용자가 특정 제보에 대해 찬성(UP) 또는</a:t>
            </a: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반대(DOWN) 투표 기능 구현</a:t>
            </a:r>
          </a:p>
          <a:p>
            <a:pPr algn="ctr">
              <a:lnSpc>
                <a:spcPts val="3982"/>
              </a:lnSpc>
            </a:pP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하나의 제보에 대해 동일 사용자가 중복 투표할 수 없도록 제약</a:t>
            </a:r>
          </a:p>
          <a:p>
            <a:pPr algn="ctr">
              <a:lnSpc>
                <a:spcPts val="3982"/>
              </a:lnSpc>
            </a:pP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투표 결과는 ProposalVote 엔티티로 저장, 추후 제보 검증 및 상태 전환 로직과 연동할 수 있도록 설계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데이터베이스 구축 및 공공데이터 활용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493371" y="2119812"/>
            <a:ext cx="11301259" cy="2627543"/>
          </a:xfrm>
          <a:custGeom>
            <a:avLst/>
            <a:gdLst/>
            <a:ahLst/>
            <a:cxnLst/>
            <a:rect r="r" b="b" t="t" l="l"/>
            <a:pathLst>
              <a:path h="2627543" w="11301259">
                <a:moveTo>
                  <a:pt x="0" y="0"/>
                </a:moveTo>
                <a:lnTo>
                  <a:pt x="11301258" y="0"/>
                </a:lnTo>
                <a:lnTo>
                  <a:pt x="11301258" y="2627542"/>
                </a:lnTo>
                <a:lnTo>
                  <a:pt x="0" y="262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4995004"/>
            <a:ext cx="11301259" cy="4463997"/>
          </a:xfrm>
          <a:custGeom>
            <a:avLst/>
            <a:gdLst/>
            <a:ahLst/>
            <a:cxnLst/>
            <a:rect r="r" b="b" t="t" l="l"/>
            <a:pathLst>
              <a:path h="4463997" w="11301259">
                <a:moveTo>
                  <a:pt x="0" y="0"/>
                </a:moveTo>
                <a:lnTo>
                  <a:pt x="11301258" y="0"/>
                </a:lnTo>
                <a:lnTo>
                  <a:pt x="11301258" y="4463998"/>
                </a:lnTo>
                <a:lnTo>
                  <a:pt x="0" y="446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Tesseract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509832" y="1742600"/>
            <a:ext cx="5552155" cy="6255582"/>
          </a:xfrm>
          <a:custGeom>
            <a:avLst/>
            <a:gdLst/>
            <a:ahLst/>
            <a:cxnLst/>
            <a:rect r="r" b="b" t="t" l="l"/>
            <a:pathLst>
              <a:path h="6255582" w="5552155">
                <a:moveTo>
                  <a:pt x="0" y="0"/>
                </a:moveTo>
                <a:lnTo>
                  <a:pt x="5552155" y="0"/>
                </a:lnTo>
                <a:lnTo>
                  <a:pt x="5552155" y="6255582"/>
                </a:lnTo>
                <a:lnTo>
                  <a:pt x="0" y="625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6" t="-4" r="-10618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1891" y="1742600"/>
            <a:ext cx="5407039" cy="5407039"/>
          </a:xfrm>
          <a:custGeom>
            <a:avLst/>
            <a:gdLst/>
            <a:ahLst/>
            <a:cxnLst/>
            <a:rect r="r" b="b" t="t" l="l"/>
            <a:pathLst>
              <a:path h="5407039" w="5407039">
                <a:moveTo>
                  <a:pt x="0" y="0"/>
                </a:moveTo>
                <a:lnTo>
                  <a:pt x="5407039" y="0"/>
                </a:lnTo>
                <a:lnTo>
                  <a:pt x="5407039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921646" y="3993598"/>
            <a:ext cx="1174829" cy="11748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BD1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04476" y="3993598"/>
            <a:ext cx="1174829" cy="11748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BD1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41003" y="2860286"/>
            <a:ext cx="3391903" cy="3453064"/>
            <a:chOff x="0" y="0"/>
            <a:chExt cx="893341" cy="9094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3341" cy="909449"/>
            </a:xfrm>
            <a:custGeom>
              <a:avLst/>
              <a:gdLst/>
              <a:ahLst/>
              <a:cxnLst/>
              <a:rect r="r" b="b" t="t" l="l"/>
              <a:pathLst>
                <a:path h="909449" w="893341">
                  <a:moveTo>
                    <a:pt x="116406" y="0"/>
                  </a:moveTo>
                  <a:lnTo>
                    <a:pt x="776935" y="0"/>
                  </a:lnTo>
                  <a:cubicBezTo>
                    <a:pt x="807808" y="0"/>
                    <a:pt x="837416" y="12264"/>
                    <a:pt x="859246" y="34095"/>
                  </a:cubicBezTo>
                  <a:cubicBezTo>
                    <a:pt x="881077" y="55925"/>
                    <a:pt x="893341" y="85533"/>
                    <a:pt x="893341" y="116406"/>
                  </a:cubicBezTo>
                  <a:lnTo>
                    <a:pt x="893341" y="793043"/>
                  </a:lnTo>
                  <a:cubicBezTo>
                    <a:pt x="893341" y="823916"/>
                    <a:pt x="881077" y="853524"/>
                    <a:pt x="859246" y="875354"/>
                  </a:cubicBezTo>
                  <a:cubicBezTo>
                    <a:pt x="837416" y="897185"/>
                    <a:pt x="807808" y="909449"/>
                    <a:pt x="776935" y="909449"/>
                  </a:cubicBezTo>
                  <a:lnTo>
                    <a:pt x="116406" y="909449"/>
                  </a:lnTo>
                  <a:cubicBezTo>
                    <a:pt x="85533" y="909449"/>
                    <a:pt x="55925" y="897185"/>
                    <a:pt x="34095" y="875354"/>
                  </a:cubicBezTo>
                  <a:cubicBezTo>
                    <a:pt x="12264" y="853524"/>
                    <a:pt x="0" y="823916"/>
                    <a:pt x="0" y="793043"/>
                  </a:cubicBezTo>
                  <a:lnTo>
                    <a:pt x="0" y="116406"/>
                  </a:lnTo>
                  <a:cubicBezTo>
                    <a:pt x="0" y="85533"/>
                    <a:pt x="12264" y="55925"/>
                    <a:pt x="34095" y="34095"/>
                  </a:cubicBezTo>
                  <a:cubicBezTo>
                    <a:pt x="55925" y="12264"/>
                    <a:pt x="85533" y="0"/>
                    <a:pt x="116406" y="0"/>
                  </a:cubicBezTo>
                  <a:close/>
                </a:path>
              </a:pathLst>
            </a:custGeom>
            <a:solidFill>
              <a:srgbClr val="FFE18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93341" cy="966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08451" y="2370005"/>
            <a:ext cx="2457008" cy="980563"/>
            <a:chOff x="0" y="0"/>
            <a:chExt cx="647113" cy="2582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47113" cy="258255"/>
            </a:xfrm>
            <a:custGeom>
              <a:avLst/>
              <a:gdLst/>
              <a:ahLst/>
              <a:cxnLst/>
              <a:rect r="r" b="b" t="t" l="l"/>
              <a:pathLst>
                <a:path h="258255" w="647113">
                  <a:moveTo>
                    <a:pt x="129128" y="0"/>
                  </a:moveTo>
                  <a:lnTo>
                    <a:pt x="517986" y="0"/>
                  </a:lnTo>
                  <a:cubicBezTo>
                    <a:pt x="552232" y="0"/>
                    <a:pt x="585077" y="13604"/>
                    <a:pt x="609293" y="37821"/>
                  </a:cubicBezTo>
                  <a:cubicBezTo>
                    <a:pt x="633509" y="62037"/>
                    <a:pt x="647113" y="94881"/>
                    <a:pt x="647113" y="129128"/>
                  </a:cubicBezTo>
                  <a:lnTo>
                    <a:pt x="647113" y="129128"/>
                  </a:lnTo>
                  <a:cubicBezTo>
                    <a:pt x="647113" y="200443"/>
                    <a:pt x="589301" y="258255"/>
                    <a:pt x="517986" y="258255"/>
                  </a:cubicBezTo>
                  <a:lnTo>
                    <a:pt x="129128" y="258255"/>
                  </a:lnTo>
                  <a:cubicBezTo>
                    <a:pt x="94881" y="258255"/>
                    <a:pt x="62037" y="244651"/>
                    <a:pt x="37821" y="220435"/>
                  </a:cubicBezTo>
                  <a:cubicBezTo>
                    <a:pt x="13604" y="196218"/>
                    <a:pt x="0" y="163374"/>
                    <a:pt x="0" y="129128"/>
                  </a:cubicBezTo>
                  <a:lnTo>
                    <a:pt x="0" y="129128"/>
                  </a:lnTo>
                  <a:cubicBezTo>
                    <a:pt x="0" y="94881"/>
                    <a:pt x="13604" y="62037"/>
                    <a:pt x="37821" y="37821"/>
                  </a:cubicBezTo>
                  <a:cubicBezTo>
                    <a:pt x="62037" y="13604"/>
                    <a:pt x="94881" y="0"/>
                    <a:pt x="129128" y="0"/>
                  </a:cubicBezTo>
                  <a:close/>
                </a:path>
              </a:pathLst>
            </a:custGeom>
            <a:solidFill>
              <a:srgbClr val="F2C2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647113" cy="31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  <a:r>
                <a:rPr lang="en-US" sz="2366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GET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 OSS 및 API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8353" y="7998182"/>
            <a:ext cx="18071294" cy="2288818"/>
            <a:chOff x="0" y="0"/>
            <a:chExt cx="4759518" cy="6028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59518" cy="602816"/>
            </a:xfrm>
            <a:custGeom>
              <a:avLst/>
              <a:gdLst/>
              <a:ahLst/>
              <a:cxnLst/>
              <a:rect r="r" b="b" t="t" l="l"/>
              <a:pathLst>
                <a:path h="602816" w="4759518">
                  <a:moveTo>
                    <a:pt x="21849" y="0"/>
                  </a:moveTo>
                  <a:lnTo>
                    <a:pt x="4737669" y="0"/>
                  </a:lnTo>
                  <a:cubicBezTo>
                    <a:pt x="4743464" y="0"/>
                    <a:pt x="4749021" y="2302"/>
                    <a:pt x="4753118" y="6399"/>
                  </a:cubicBezTo>
                  <a:cubicBezTo>
                    <a:pt x="4757216" y="10497"/>
                    <a:pt x="4759518" y="16054"/>
                    <a:pt x="4759518" y="21849"/>
                  </a:cubicBezTo>
                  <a:lnTo>
                    <a:pt x="4759518" y="580967"/>
                  </a:lnTo>
                  <a:cubicBezTo>
                    <a:pt x="4759518" y="586762"/>
                    <a:pt x="4757216" y="592319"/>
                    <a:pt x="4753118" y="596417"/>
                  </a:cubicBezTo>
                  <a:cubicBezTo>
                    <a:pt x="4749021" y="600514"/>
                    <a:pt x="4743464" y="602816"/>
                    <a:pt x="4737669" y="602816"/>
                  </a:cubicBezTo>
                  <a:lnTo>
                    <a:pt x="21849" y="602816"/>
                  </a:lnTo>
                  <a:cubicBezTo>
                    <a:pt x="16054" y="602816"/>
                    <a:pt x="10497" y="600514"/>
                    <a:pt x="6399" y="596417"/>
                  </a:cubicBezTo>
                  <a:cubicBezTo>
                    <a:pt x="2302" y="592319"/>
                    <a:pt x="0" y="586762"/>
                    <a:pt x="0" y="580967"/>
                  </a:cubicBezTo>
                  <a:lnTo>
                    <a:pt x="0" y="21849"/>
                  </a:lnTo>
                  <a:cubicBezTo>
                    <a:pt x="0" y="16054"/>
                    <a:pt x="2302" y="10497"/>
                    <a:pt x="6399" y="6399"/>
                  </a:cubicBezTo>
                  <a:cubicBezTo>
                    <a:pt x="10497" y="2302"/>
                    <a:pt x="16054" y="0"/>
                    <a:pt x="21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759518" cy="65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09832" y="8243570"/>
            <a:ext cx="17455468" cy="232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5"/>
              </a:lnSpc>
            </a:pP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Tesseract는 Google이 지원하는 오픈소스 OCR(광학 문자 인식) 엔진으로,  </a:t>
            </a: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이미지에서 문자 정보를 추출하는 데 널리 사용됨</a:t>
            </a:r>
          </a:p>
          <a:p>
            <a:pPr algn="just">
              <a:lnSpc>
                <a:spcPts val="4675"/>
              </a:lnSpc>
            </a:pP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 인증 탭에서 사용자가 업로드한 영수증 이미지로부터 Tesseract를 활용해 데이터를 자동으로 추출</a:t>
            </a:r>
          </a:p>
          <a:p>
            <a:pPr algn="just">
              <a:lnSpc>
                <a:spcPts val="4675"/>
              </a:lnSpc>
            </a:pP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→ </a:t>
            </a: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가게 인증과 소비 시점 확인이 가능하도록 구현</a:t>
            </a:r>
          </a:p>
          <a:p>
            <a:pPr algn="just">
              <a:lnSpc>
                <a:spcPts val="467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545753" y="4094445"/>
            <a:ext cx="3245148" cy="107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614" indent="-333807" lvl="1">
              <a:lnSpc>
                <a:spcPts val="4329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사업자 등록 번호</a:t>
            </a:r>
          </a:p>
          <a:p>
            <a:pPr algn="l" marL="667614" indent="-333807" lvl="1">
              <a:lnSpc>
                <a:spcPts val="4329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결제 일시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카카오 지도 API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2951229" y="2763172"/>
            <a:ext cx="11301259" cy="4760655"/>
          </a:xfrm>
          <a:custGeom>
            <a:avLst/>
            <a:gdLst/>
            <a:ahLst/>
            <a:cxnLst/>
            <a:rect r="r" b="b" t="t" l="l"/>
            <a:pathLst>
              <a:path h="4760655" w="11301259">
                <a:moveTo>
                  <a:pt x="0" y="0"/>
                </a:moveTo>
                <a:lnTo>
                  <a:pt x="11301259" y="0"/>
                </a:lnTo>
                <a:lnTo>
                  <a:pt x="11301259" y="4760656"/>
                </a:lnTo>
                <a:lnTo>
                  <a:pt x="0" y="476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 OSS 및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03750" y="1890592"/>
            <a:ext cx="7144196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&lt;사용자  위치를 중심으로 현재 위치 표시하기&gt;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789" y="7800053"/>
            <a:ext cx="14690507" cy="215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614" indent="-333807" lvl="1">
              <a:lnSpc>
                <a:spcPts val="4329"/>
              </a:lnSpc>
              <a:buAutoNum type="arabicPeriod" startAt="1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초기화면 </a:t>
            </a:r>
          </a:p>
          <a:p>
            <a:pPr algn="just" marL="1335227" indent="-445076" lvl="2">
              <a:lnSpc>
                <a:spcPts val="4329"/>
              </a:lnSpc>
              <a:buFont typeface="Arial"/>
              <a:buChar char="⚬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카카오 지도 API를 사용하여 페이지 진입 시 기본 지도를 렌더링</a:t>
            </a:r>
          </a:p>
          <a:p>
            <a:pPr algn="just" marL="667614" indent="-333807" lvl="1">
              <a:lnSpc>
                <a:spcPts val="4329"/>
              </a:lnSpc>
              <a:buAutoNum type="arabicPeriod" startAt="1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현재 위치 반영</a:t>
            </a:r>
          </a:p>
          <a:p>
            <a:pPr algn="just" marL="1335227" indent="-445076" lvl="2">
              <a:lnSpc>
                <a:spcPts val="4329"/>
              </a:lnSpc>
              <a:buFont typeface="Arial"/>
              <a:buChar char="⚬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Geolocation API를 통해 사용자의 현재 위치 정보를 받아와 지도 중심이동 및 마커표시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카카오 지도 API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3544705" y="2657223"/>
            <a:ext cx="11301259" cy="4972554"/>
          </a:xfrm>
          <a:custGeom>
            <a:avLst/>
            <a:gdLst/>
            <a:ahLst/>
            <a:cxnLst/>
            <a:rect r="r" b="b" t="t" l="l"/>
            <a:pathLst>
              <a:path h="4972554" w="11301259">
                <a:moveTo>
                  <a:pt x="0" y="0"/>
                </a:moveTo>
                <a:lnTo>
                  <a:pt x="11301259" y="0"/>
                </a:lnTo>
                <a:lnTo>
                  <a:pt x="11301259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 OSS 및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3652" y="1852492"/>
            <a:ext cx="6020696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&lt;업종 별 마커 표시 및 장소 검색&gt;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400" y="8070478"/>
            <a:ext cx="16297573" cy="175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614" indent="-333807" lvl="1">
              <a:lnSpc>
                <a:spcPts val="4700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Kakao Map의 KeywordSearch API를 활용해 선택한 업종(예: 카페, 음식점 등)에 해당하는 장소를 검색</a:t>
            </a:r>
          </a:p>
          <a:p>
            <a:pPr algn="just" marL="667614" indent="-333807" lvl="1">
              <a:lnSpc>
                <a:spcPts val="4700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검색된 결과에 따라 지도에 업종별 마커를 표시</a:t>
            </a:r>
          </a:p>
          <a:p>
            <a:pPr algn="just" marL="667614" indent="-333807" lvl="1">
              <a:lnSpc>
                <a:spcPts val="4700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선택에 따라 React UI와 연동되어 지도 위의 마커가 동적으로 갱신되도록 구현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개발환경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184067" y="3294607"/>
            <a:ext cx="16186924" cy="4431170"/>
          </a:xfrm>
          <a:custGeom>
            <a:avLst/>
            <a:gdLst/>
            <a:ahLst/>
            <a:cxnLst/>
            <a:rect r="r" b="b" t="t" l="l"/>
            <a:pathLst>
              <a:path h="4431170" w="16186924">
                <a:moveTo>
                  <a:pt x="0" y="0"/>
                </a:moveTo>
                <a:lnTo>
                  <a:pt x="16186923" y="0"/>
                </a:lnTo>
                <a:lnTo>
                  <a:pt x="16186923" y="4431170"/>
                </a:lnTo>
                <a:lnTo>
                  <a:pt x="0" y="443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090296" y="1074277"/>
            <a:ext cx="12280694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97103" y="795626"/>
            <a:ext cx="3893193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10. 개발환경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090296" y="1074277"/>
            <a:ext cx="12280694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GANTT CHART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6556973" y="1525272"/>
            <a:ext cx="8108932" cy="8424865"/>
          </a:xfrm>
          <a:custGeom>
            <a:avLst/>
            <a:gdLst/>
            <a:ahLst/>
            <a:cxnLst/>
            <a:rect r="r" b="b" t="t" l="l"/>
            <a:pathLst>
              <a:path h="8424865" w="8108932">
                <a:moveTo>
                  <a:pt x="0" y="0"/>
                </a:moveTo>
                <a:lnTo>
                  <a:pt x="8108932" y="0"/>
                </a:lnTo>
                <a:lnTo>
                  <a:pt x="8108932" y="8424865"/>
                </a:lnTo>
                <a:lnTo>
                  <a:pt x="0" y="842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795626"/>
            <a:ext cx="3893193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11. 추진일정 및 역할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1312" y="6469745"/>
            <a:ext cx="2500510" cy="630987"/>
            <a:chOff x="0" y="0"/>
            <a:chExt cx="610674" cy="154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서희정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3794" y="6469745"/>
            <a:ext cx="2500510" cy="630987"/>
            <a:chOff x="0" y="0"/>
            <a:chExt cx="610674" cy="154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강병진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5963" y="6469745"/>
            <a:ext cx="2500510" cy="630987"/>
            <a:chOff x="0" y="0"/>
            <a:chExt cx="610674" cy="154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김시연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0726" y="6469745"/>
            <a:ext cx="2500510" cy="630987"/>
            <a:chOff x="0" y="0"/>
            <a:chExt cx="610674" cy="15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이설후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세부 작업 별 구성원의 역할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AutoShape 19" id="19"/>
          <p:cNvSpPr/>
          <p:nvPr/>
        </p:nvSpPr>
        <p:spPr>
          <a:xfrm flipV="true">
            <a:off x="5090296" y="1074277"/>
            <a:ext cx="12280694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420191" y="3086100"/>
            <a:ext cx="1667717" cy="3097895"/>
          </a:xfrm>
          <a:custGeom>
            <a:avLst/>
            <a:gdLst/>
            <a:ahLst/>
            <a:cxnLst/>
            <a:rect r="r" b="b" t="t" l="l"/>
            <a:pathLst>
              <a:path h="3097895" w="1667717">
                <a:moveTo>
                  <a:pt x="0" y="0"/>
                </a:moveTo>
                <a:lnTo>
                  <a:pt x="1667717" y="0"/>
                </a:lnTo>
                <a:lnTo>
                  <a:pt x="1667717" y="3097895"/>
                </a:lnTo>
                <a:lnTo>
                  <a:pt x="0" y="30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35709" y="3086100"/>
            <a:ext cx="1581019" cy="2950294"/>
          </a:xfrm>
          <a:custGeom>
            <a:avLst/>
            <a:gdLst/>
            <a:ahLst/>
            <a:cxnLst/>
            <a:rect r="r" b="b" t="t" l="l"/>
            <a:pathLst>
              <a:path h="2950294" w="1581019">
                <a:moveTo>
                  <a:pt x="0" y="0"/>
                </a:moveTo>
                <a:lnTo>
                  <a:pt x="1581018" y="0"/>
                </a:lnTo>
                <a:lnTo>
                  <a:pt x="1581018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45552" y="3108888"/>
            <a:ext cx="1822101" cy="2950294"/>
          </a:xfrm>
          <a:custGeom>
            <a:avLst/>
            <a:gdLst/>
            <a:ahLst/>
            <a:cxnLst/>
            <a:rect r="r" b="b" t="t" l="l"/>
            <a:pathLst>
              <a:path h="2950294" w="1822101">
                <a:moveTo>
                  <a:pt x="0" y="0"/>
                </a:moveTo>
                <a:lnTo>
                  <a:pt x="1822102" y="0"/>
                </a:lnTo>
                <a:lnTo>
                  <a:pt x="1822102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48747" y="3134648"/>
            <a:ext cx="1845641" cy="2944572"/>
          </a:xfrm>
          <a:custGeom>
            <a:avLst/>
            <a:gdLst/>
            <a:ahLst/>
            <a:cxnLst/>
            <a:rect r="r" b="b" t="t" l="l"/>
            <a:pathLst>
              <a:path h="2944572" w="1845641">
                <a:moveTo>
                  <a:pt x="0" y="0"/>
                </a:moveTo>
                <a:lnTo>
                  <a:pt x="1845641" y="0"/>
                </a:lnTo>
                <a:lnTo>
                  <a:pt x="1845641" y="2944572"/>
                </a:lnTo>
                <a:lnTo>
                  <a:pt x="0" y="294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164414" y="7429988"/>
            <a:ext cx="2614306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26257" y="8108487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디자인, 프론트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71032" y="7429988"/>
            <a:ext cx="2614306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01954" y="8072431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백엔드 리드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75963" y="7418482"/>
            <a:ext cx="2614306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37806" y="8011666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OSS, 백엔드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24434" y="7418482"/>
            <a:ext cx="3170427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66178" y="8011666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프론트엔드 리드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7103" y="795626"/>
            <a:ext cx="3893193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11. 추진일정 및 역할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3607" y="7259357"/>
            <a:ext cx="5100787" cy="54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338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감사합니다:)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93607" y="6061934"/>
            <a:ext cx="5100787" cy="109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2"/>
              </a:lnSpc>
            </a:pPr>
            <a:r>
              <a:rPr lang="en-US" sz="6756" b="true">
                <a:solidFill>
                  <a:srgbClr val="F8BE64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29205" y="1740805"/>
            <a:ext cx="4629591" cy="4244930"/>
          </a:xfrm>
          <a:custGeom>
            <a:avLst/>
            <a:gdLst/>
            <a:ahLst/>
            <a:cxnLst/>
            <a:rect r="r" b="b" t="t" l="l"/>
            <a:pathLst>
              <a:path h="4244930" w="4629591">
                <a:moveTo>
                  <a:pt x="0" y="0"/>
                </a:moveTo>
                <a:lnTo>
                  <a:pt x="4629590" y="0"/>
                </a:lnTo>
                <a:lnTo>
                  <a:pt x="4629590" y="4244929"/>
                </a:lnTo>
                <a:lnTo>
                  <a:pt x="0" y="424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61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36622"/>
            <a:ext cx="7621006" cy="2048145"/>
          </a:xfrm>
          <a:custGeom>
            <a:avLst/>
            <a:gdLst/>
            <a:ahLst/>
            <a:cxnLst/>
            <a:rect r="r" b="b" t="t" l="l"/>
            <a:pathLst>
              <a:path h="2048145" w="7621006">
                <a:moveTo>
                  <a:pt x="0" y="0"/>
                </a:moveTo>
                <a:lnTo>
                  <a:pt x="7621006" y="0"/>
                </a:lnTo>
                <a:lnTo>
                  <a:pt x="7621006" y="2048146"/>
                </a:lnTo>
                <a:lnTo>
                  <a:pt x="0" y="204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8919" y="2684680"/>
            <a:ext cx="7434898" cy="1710027"/>
          </a:xfrm>
          <a:custGeom>
            <a:avLst/>
            <a:gdLst/>
            <a:ahLst/>
            <a:cxnLst/>
            <a:rect r="r" b="b" t="t" l="l"/>
            <a:pathLst>
              <a:path h="1710027" w="7434898">
                <a:moveTo>
                  <a:pt x="0" y="0"/>
                </a:moveTo>
                <a:lnTo>
                  <a:pt x="7434899" y="0"/>
                </a:lnTo>
                <a:lnTo>
                  <a:pt x="7434899" y="1710027"/>
                </a:lnTo>
                <a:lnTo>
                  <a:pt x="0" y="171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8570" y="4084330"/>
            <a:ext cx="6385997" cy="1645263"/>
          </a:xfrm>
          <a:custGeom>
            <a:avLst/>
            <a:gdLst/>
            <a:ahLst/>
            <a:cxnLst/>
            <a:rect r="r" b="b" t="t" l="l"/>
            <a:pathLst>
              <a:path h="1645263" w="6385997">
                <a:moveTo>
                  <a:pt x="0" y="0"/>
                </a:moveTo>
                <a:lnTo>
                  <a:pt x="6385997" y="0"/>
                </a:lnTo>
                <a:lnTo>
                  <a:pt x="6385997" y="1645263"/>
                </a:lnTo>
                <a:lnTo>
                  <a:pt x="0" y="1645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47442" y="4466088"/>
            <a:ext cx="8811858" cy="1354823"/>
          </a:xfrm>
          <a:custGeom>
            <a:avLst/>
            <a:gdLst/>
            <a:ahLst/>
            <a:cxnLst/>
            <a:rect r="r" b="b" t="t" l="l"/>
            <a:pathLst>
              <a:path h="1354823" w="8811858">
                <a:moveTo>
                  <a:pt x="0" y="0"/>
                </a:moveTo>
                <a:lnTo>
                  <a:pt x="8811858" y="0"/>
                </a:lnTo>
                <a:lnTo>
                  <a:pt x="8811858" y="1354824"/>
                </a:lnTo>
                <a:lnTo>
                  <a:pt x="0" y="1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103" y="795626"/>
            <a:ext cx="3736349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6379" y="7650310"/>
            <a:ext cx="450532" cy="422910"/>
            <a:chOff x="0" y="0"/>
            <a:chExt cx="600710" cy="563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4130" y="50800"/>
              <a:ext cx="636270" cy="532130"/>
            </a:xfrm>
            <a:custGeom>
              <a:avLst/>
              <a:gdLst/>
              <a:ahLst/>
              <a:cxnLst/>
              <a:rect r="r" b="b" t="t" l="l"/>
              <a:pathLst>
                <a:path h="532130" w="636270">
                  <a:moveTo>
                    <a:pt x="74930" y="0"/>
                  </a:moveTo>
                  <a:cubicBezTo>
                    <a:pt x="636270" y="87630"/>
                    <a:pt x="577850" y="386080"/>
                    <a:pt x="488950" y="459740"/>
                  </a:cubicBezTo>
                  <a:cubicBezTo>
                    <a:pt x="405130" y="529590"/>
                    <a:pt x="144780" y="532130"/>
                    <a:pt x="74930" y="462280"/>
                  </a:cubicBezTo>
                  <a:cubicBezTo>
                    <a:pt x="0" y="387350"/>
                    <a:pt x="74930" y="0"/>
                    <a:pt x="749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578570" y="7650310"/>
            <a:ext cx="1284923" cy="424815"/>
            <a:chOff x="0" y="0"/>
            <a:chExt cx="1713230" cy="566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530" y="54610"/>
              <a:ext cx="1811020" cy="647700"/>
            </a:xfrm>
            <a:custGeom>
              <a:avLst/>
              <a:gdLst/>
              <a:ahLst/>
              <a:cxnLst/>
              <a:rect r="r" b="b" t="t" l="l"/>
              <a:pathLst>
                <a:path h="647700" w="1811020">
                  <a:moveTo>
                    <a:pt x="100330" y="0"/>
                  </a:moveTo>
                  <a:cubicBezTo>
                    <a:pt x="1811020" y="96520"/>
                    <a:pt x="1811020" y="354330"/>
                    <a:pt x="1710690" y="453390"/>
                  </a:cubicBezTo>
                  <a:cubicBezTo>
                    <a:pt x="1525270" y="641350"/>
                    <a:pt x="288290" y="647700"/>
                    <a:pt x="100330" y="461010"/>
                  </a:cubicBezTo>
                  <a:cubicBezTo>
                    <a:pt x="0" y="361950"/>
                    <a:pt x="100330" y="0"/>
                    <a:pt x="1003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58335" y="7570754"/>
            <a:ext cx="3771665" cy="502467"/>
            <a:chOff x="0" y="0"/>
            <a:chExt cx="2147570" cy="286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45720" y="23842"/>
              <a:ext cx="2185670" cy="321951"/>
            </a:xfrm>
            <a:custGeom>
              <a:avLst/>
              <a:gdLst/>
              <a:ahLst/>
              <a:cxnLst/>
              <a:rect r="r" b="b" t="t" l="l"/>
              <a:pathLst>
                <a:path h="321951" w="2185670">
                  <a:moveTo>
                    <a:pt x="96520" y="0"/>
                  </a:moveTo>
                  <a:cubicBezTo>
                    <a:pt x="1536700" y="3576"/>
                    <a:pt x="1676400" y="8941"/>
                    <a:pt x="1819910" y="16689"/>
                  </a:cubicBezTo>
                  <a:cubicBezTo>
                    <a:pt x="1939290" y="22650"/>
                    <a:pt x="2104390" y="8941"/>
                    <a:pt x="2141220" y="38743"/>
                  </a:cubicBezTo>
                  <a:cubicBezTo>
                    <a:pt x="2185670" y="73910"/>
                    <a:pt x="2087880" y="205636"/>
                    <a:pt x="1974850" y="238419"/>
                  </a:cubicBezTo>
                  <a:cubicBezTo>
                    <a:pt x="1841500" y="295280"/>
                    <a:pt x="1583690" y="219345"/>
                    <a:pt x="1334770" y="215173"/>
                  </a:cubicBezTo>
                  <a:cubicBezTo>
                    <a:pt x="989330" y="209212"/>
                    <a:pt x="252730" y="321950"/>
                    <a:pt x="96520" y="216961"/>
                  </a:cubicBezTo>
                  <a:cubicBezTo>
                    <a:pt x="0" y="172257"/>
                    <a:pt x="96520" y="0"/>
                    <a:pt x="9652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06379" y="6848136"/>
            <a:ext cx="16062197" cy="1604349"/>
            <a:chOff x="0" y="0"/>
            <a:chExt cx="21416263" cy="21391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64435"/>
              <a:ext cx="21416263" cy="64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‘돈’과 ‘혼쭐내다’의 합성어로 선행을 베푼 자영업자나 기업의 물건을 적극적으로</a:t>
              </a:r>
              <a:r>
                <a:rPr lang="en-US" sz="28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‘사 주는’ 행위를 말한다.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2871180" cy="891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5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돈쭐내다: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7065" y="1785358"/>
              <a:ext cx="1945666" cy="353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5"/>
                </a:lnSpc>
                <a:spcBef>
                  <a:spcPct val="0"/>
                </a:spcBef>
              </a:pPr>
              <a:r>
                <a:rPr lang="en-US" sz="1553">
                  <a:solidFill>
                    <a:srgbClr val="8D8C89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국어사전 신조어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8059" y="522100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44665" y="522100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4894" y="522100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97103" y="4260224"/>
            <a:ext cx="8409005" cy="160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지역 곳곳에 조용히 선행을 실천하는 가게들은 존재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210 빛글"/>
                <a:ea typeface="210 빛글"/>
                <a:cs typeface="210 빛글"/>
                <a:sym typeface="210 빛글"/>
              </a:rPr>
              <a:t>하지만</a:t>
            </a: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이들의 이야기는 드러나기 어렵고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꾸준한 응원과 소비로 이어지기 힘든 구조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6608" y="3329320"/>
            <a:ext cx="5389995" cy="77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가게는 많지만.....🤔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24702"/>
            <a:ext cx="8896883" cy="213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착한소비를 하고 싶은 시민들은 많다.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210 빛글"/>
                <a:ea typeface="210 빛글"/>
                <a:cs typeface="210 빛글"/>
                <a:sym typeface="210 빛글"/>
              </a:rPr>
              <a:t>하지만</a:t>
            </a: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어디서, 어떻게 소비할지 알기 어렵고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기록하거나 공유할 수 있는 창구 부재로 선한 의지가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흐지부지 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7646" y="6196695"/>
            <a:ext cx="6827951" cy="77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응원하고 싶은 사람은 많지만 .....🤔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03" y="795626"/>
            <a:ext cx="3736349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69305" y="7124702"/>
            <a:ext cx="5389995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소비가 ‘행동’으로 이어지는 구조화된 플랫폼 필요!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9433" y="1956465"/>
            <a:ext cx="2600667" cy="480892"/>
            <a:chOff x="0" y="0"/>
            <a:chExt cx="3467555" cy="6411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663601" y="-66675"/>
              <a:ext cx="2803954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 필요성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12392587" y="3960530"/>
            <a:ext cx="4066042" cy="2520946"/>
          </a:xfrm>
          <a:custGeom>
            <a:avLst/>
            <a:gdLst/>
            <a:ahLst/>
            <a:cxnLst/>
            <a:rect r="r" b="b" t="t" l="l"/>
            <a:pathLst>
              <a:path h="2520946" w="4066042">
                <a:moveTo>
                  <a:pt x="0" y="0"/>
                </a:moveTo>
                <a:lnTo>
                  <a:pt x="4066042" y="0"/>
                </a:lnTo>
                <a:lnTo>
                  <a:pt x="4066042" y="2520946"/>
                </a:lnTo>
                <a:lnTo>
                  <a:pt x="0" y="2520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08746" y="2701070"/>
            <a:ext cx="2964367" cy="1985062"/>
            <a:chOff x="0" y="0"/>
            <a:chExt cx="814448" cy="5453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4448" cy="545388"/>
            </a:xfrm>
            <a:custGeom>
              <a:avLst/>
              <a:gdLst/>
              <a:ahLst/>
              <a:cxnLst/>
              <a:rect r="r" b="b" t="t" l="l"/>
              <a:pathLst>
                <a:path h="545388" w="814448">
                  <a:moveTo>
                    <a:pt x="60068" y="0"/>
                  </a:moveTo>
                  <a:lnTo>
                    <a:pt x="754380" y="0"/>
                  </a:lnTo>
                  <a:cubicBezTo>
                    <a:pt x="787555" y="0"/>
                    <a:pt x="814448" y="26893"/>
                    <a:pt x="814448" y="60068"/>
                  </a:cubicBezTo>
                  <a:lnTo>
                    <a:pt x="814448" y="485320"/>
                  </a:lnTo>
                  <a:cubicBezTo>
                    <a:pt x="814448" y="518495"/>
                    <a:pt x="787555" y="545388"/>
                    <a:pt x="754380" y="545388"/>
                  </a:cubicBezTo>
                  <a:lnTo>
                    <a:pt x="60068" y="545388"/>
                  </a:lnTo>
                  <a:cubicBezTo>
                    <a:pt x="44137" y="545388"/>
                    <a:pt x="28859" y="539060"/>
                    <a:pt x="17594" y="527795"/>
                  </a:cubicBezTo>
                  <a:cubicBezTo>
                    <a:pt x="6329" y="516530"/>
                    <a:pt x="0" y="501251"/>
                    <a:pt x="0" y="485320"/>
                  </a:cubicBezTo>
                  <a:lnTo>
                    <a:pt x="0" y="60068"/>
                  </a:lnTo>
                  <a:cubicBezTo>
                    <a:pt x="0" y="26893"/>
                    <a:pt x="26893" y="0"/>
                    <a:pt x="60068" y="0"/>
                  </a:cubicBezTo>
                  <a:close/>
                </a:path>
              </a:pathLst>
            </a:custGeom>
            <a:blipFill>
              <a:blip r:embed="rId2"/>
              <a:stretch>
                <a:fillRect l="-14639" t="0" r="-14639" b="-56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73113" y="2701070"/>
            <a:ext cx="2964367" cy="1985062"/>
            <a:chOff x="0" y="0"/>
            <a:chExt cx="814448" cy="5453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448" cy="545388"/>
            </a:xfrm>
            <a:custGeom>
              <a:avLst/>
              <a:gdLst/>
              <a:ahLst/>
              <a:cxnLst/>
              <a:rect r="r" b="b" t="t" l="l"/>
              <a:pathLst>
                <a:path h="545388" w="814448">
                  <a:moveTo>
                    <a:pt x="60068" y="0"/>
                  </a:moveTo>
                  <a:lnTo>
                    <a:pt x="754380" y="0"/>
                  </a:lnTo>
                  <a:cubicBezTo>
                    <a:pt x="787555" y="0"/>
                    <a:pt x="814448" y="26893"/>
                    <a:pt x="814448" y="60068"/>
                  </a:cubicBezTo>
                  <a:lnTo>
                    <a:pt x="814448" y="485320"/>
                  </a:lnTo>
                  <a:cubicBezTo>
                    <a:pt x="814448" y="518495"/>
                    <a:pt x="787555" y="545388"/>
                    <a:pt x="754380" y="545388"/>
                  </a:cubicBezTo>
                  <a:lnTo>
                    <a:pt x="60068" y="545388"/>
                  </a:lnTo>
                  <a:cubicBezTo>
                    <a:pt x="44137" y="545388"/>
                    <a:pt x="28859" y="539060"/>
                    <a:pt x="17594" y="527795"/>
                  </a:cubicBezTo>
                  <a:cubicBezTo>
                    <a:pt x="6329" y="516530"/>
                    <a:pt x="0" y="501251"/>
                    <a:pt x="0" y="485320"/>
                  </a:cubicBezTo>
                  <a:lnTo>
                    <a:pt x="0" y="60068"/>
                  </a:lnTo>
                  <a:cubicBezTo>
                    <a:pt x="0" y="26893"/>
                    <a:pt x="26893" y="0"/>
                    <a:pt x="6006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666" r="0" b="-246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98341" y="2701070"/>
            <a:ext cx="2964367" cy="1985062"/>
            <a:chOff x="0" y="0"/>
            <a:chExt cx="814448" cy="545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4448" cy="545388"/>
            </a:xfrm>
            <a:custGeom>
              <a:avLst/>
              <a:gdLst/>
              <a:ahLst/>
              <a:cxnLst/>
              <a:rect r="r" b="b" t="t" l="l"/>
              <a:pathLst>
                <a:path h="545388" w="814448">
                  <a:moveTo>
                    <a:pt x="120136" y="0"/>
                  </a:moveTo>
                  <a:lnTo>
                    <a:pt x="694312" y="0"/>
                  </a:lnTo>
                  <a:cubicBezTo>
                    <a:pt x="760661" y="0"/>
                    <a:pt x="814448" y="53787"/>
                    <a:pt x="814448" y="120136"/>
                  </a:cubicBezTo>
                  <a:lnTo>
                    <a:pt x="814448" y="425252"/>
                  </a:lnTo>
                  <a:cubicBezTo>
                    <a:pt x="814448" y="491601"/>
                    <a:pt x="760661" y="545388"/>
                    <a:pt x="694312" y="545388"/>
                  </a:cubicBezTo>
                  <a:lnTo>
                    <a:pt x="120136" y="545388"/>
                  </a:lnTo>
                  <a:cubicBezTo>
                    <a:pt x="53787" y="545388"/>
                    <a:pt x="0" y="491601"/>
                    <a:pt x="0" y="425252"/>
                  </a:cubicBezTo>
                  <a:lnTo>
                    <a:pt x="0" y="120136"/>
                  </a:lnTo>
                  <a:cubicBezTo>
                    <a:pt x="0" y="53787"/>
                    <a:pt x="53787" y="0"/>
                    <a:pt x="120136" y="0"/>
                  </a:cubicBezTo>
                  <a:close/>
                </a:path>
              </a:pathLst>
            </a:custGeom>
            <a:blipFill>
              <a:blip r:embed="rId4"/>
              <a:stretch>
                <a:fillRect l="-125721" t="0" r="-8408" b="-143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433" y="1956465"/>
            <a:ext cx="2600667" cy="480892"/>
            <a:chOff x="0" y="0"/>
            <a:chExt cx="3467555" cy="64119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63601" y="-66675"/>
              <a:ext cx="2803954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선행사례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4696937" y="4686132"/>
            <a:ext cx="3058360" cy="1985062"/>
            <a:chOff x="0" y="0"/>
            <a:chExt cx="840273" cy="5453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0273" cy="545388"/>
            </a:xfrm>
            <a:custGeom>
              <a:avLst/>
              <a:gdLst/>
              <a:ahLst/>
              <a:cxnLst/>
              <a:rect r="r" b="b" t="t" l="l"/>
              <a:pathLst>
                <a:path h="545388" w="840273">
                  <a:moveTo>
                    <a:pt x="58222" y="0"/>
                  </a:moveTo>
                  <a:lnTo>
                    <a:pt x="782050" y="0"/>
                  </a:lnTo>
                  <a:cubicBezTo>
                    <a:pt x="797492" y="0"/>
                    <a:pt x="812301" y="6134"/>
                    <a:pt x="823220" y="17053"/>
                  </a:cubicBezTo>
                  <a:cubicBezTo>
                    <a:pt x="834138" y="27972"/>
                    <a:pt x="840273" y="42781"/>
                    <a:pt x="840273" y="58222"/>
                  </a:cubicBezTo>
                  <a:lnTo>
                    <a:pt x="840273" y="487166"/>
                  </a:lnTo>
                  <a:cubicBezTo>
                    <a:pt x="840273" y="519321"/>
                    <a:pt x="814206" y="545388"/>
                    <a:pt x="782050" y="545388"/>
                  </a:cubicBezTo>
                  <a:lnTo>
                    <a:pt x="58222" y="545388"/>
                  </a:lnTo>
                  <a:cubicBezTo>
                    <a:pt x="42781" y="545388"/>
                    <a:pt x="27972" y="539254"/>
                    <a:pt x="17053" y="528335"/>
                  </a:cubicBezTo>
                  <a:cubicBezTo>
                    <a:pt x="6134" y="517417"/>
                    <a:pt x="0" y="502608"/>
                    <a:pt x="0" y="487166"/>
                  </a:cubicBezTo>
                  <a:lnTo>
                    <a:pt x="0" y="58222"/>
                  </a:lnTo>
                  <a:cubicBezTo>
                    <a:pt x="0" y="42781"/>
                    <a:pt x="6134" y="27972"/>
                    <a:pt x="17053" y="17053"/>
                  </a:cubicBezTo>
                  <a:cubicBezTo>
                    <a:pt x="27972" y="6134"/>
                    <a:pt x="42781" y="0"/>
                    <a:pt x="5822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7034" r="0" b="-2703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5149" y="4686132"/>
            <a:ext cx="3071787" cy="1985062"/>
            <a:chOff x="0" y="0"/>
            <a:chExt cx="843962" cy="5453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3962" cy="545388"/>
            </a:xfrm>
            <a:custGeom>
              <a:avLst/>
              <a:gdLst/>
              <a:ahLst/>
              <a:cxnLst/>
              <a:rect r="r" b="b" t="t" l="l"/>
              <a:pathLst>
                <a:path h="545388" w="843962">
                  <a:moveTo>
                    <a:pt x="57968" y="0"/>
                  </a:moveTo>
                  <a:lnTo>
                    <a:pt x="785994" y="0"/>
                  </a:lnTo>
                  <a:cubicBezTo>
                    <a:pt x="801368" y="0"/>
                    <a:pt x="816112" y="6107"/>
                    <a:pt x="826983" y="16978"/>
                  </a:cubicBezTo>
                  <a:cubicBezTo>
                    <a:pt x="837854" y="27849"/>
                    <a:pt x="843962" y="42594"/>
                    <a:pt x="843962" y="57968"/>
                  </a:cubicBezTo>
                  <a:lnTo>
                    <a:pt x="843962" y="487421"/>
                  </a:lnTo>
                  <a:cubicBezTo>
                    <a:pt x="843962" y="502795"/>
                    <a:pt x="837854" y="517539"/>
                    <a:pt x="826983" y="528410"/>
                  </a:cubicBezTo>
                  <a:cubicBezTo>
                    <a:pt x="816112" y="539281"/>
                    <a:pt x="801368" y="545388"/>
                    <a:pt x="785994" y="545388"/>
                  </a:cubicBezTo>
                  <a:lnTo>
                    <a:pt x="57968" y="545388"/>
                  </a:lnTo>
                  <a:cubicBezTo>
                    <a:pt x="42594" y="545388"/>
                    <a:pt x="27849" y="539281"/>
                    <a:pt x="16978" y="528410"/>
                  </a:cubicBezTo>
                  <a:cubicBezTo>
                    <a:pt x="6107" y="517539"/>
                    <a:pt x="0" y="502795"/>
                    <a:pt x="0" y="487421"/>
                  </a:cubicBezTo>
                  <a:lnTo>
                    <a:pt x="0" y="57968"/>
                  </a:lnTo>
                  <a:cubicBezTo>
                    <a:pt x="0" y="42594"/>
                    <a:pt x="6107" y="27849"/>
                    <a:pt x="16978" y="16978"/>
                  </a:cubicBezTo>
                  <a:cubicBezTo>
                    <a:pt x="27849" y="6107"/>
                    <a:pt x="42594" y="0"/>
                    <a:pt x="5796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7372" r="0" b="-2737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6379" y="7483728"/>
            <a:ext cx="17195242" cy="2438335"/>
            <a:chOff x="0" y="0"/>
            <a:chExt cx="4528788" cy="6421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28788" cy="642195"/>
            </a:xfrm>
            <a:custGeom>
              <a:avLst/>
              <a:gdLst/>
              <a:ahLst/>
              <a:cxnLst/>
              <a:rect r="r" b="b" t="t" l="l"/>
              <a:pathLst>
                <a:path h="642195" w="4528788">
                  <a:moveTo>
                    <a:pt x="22962" y="0"/>
                  </a:moveTo>
                  <a:lnTo>
                    <a:pt x="4505826" y="0"/>
                  </a:lnTo>
                  <a:cubicBezTo>
                    <a:pt x="4511916" y="0"/>
                    <a:pt x="4517756" y="2419"/>
                    <a:pt x="4522062" y="6725"/>
                  </a:cubicBezTo>
                  <a:cubicBezTo>
                    <a:pt x="4526369" y="11032"/>
                    <a:pt x="4528788" y="16872"/>
                    <a:pt x="4528788" y="22962"/>
                  </a:cubicBezTo>
                  <a:lnTo>
                    <a:pt x="4528788" y="619233"/>
                  </a:lnTo>
                  <a:cubicBezTo>
                    <a:pt x="4528788" y="625323"/>
                    <a:pt x="4526369" y="631164"/>
                    <a:pt x="4522062" y="635470"/>
                  </a:cubicBezTo>
                  <a:cubicBezTo>
                    <a:pt x="4517756" y="639776"/>
                    <a:pt x="4511916" y="642195"/>
                    <a:pt x="4505826" y="642195"/>
                  </a:cubicBezTo>
                  <a:lnTo>
                    <a:pt x="22962" y="642195"/>
                  </a:lnTo>
                  <a:cubicBezTo>
                    <a:pt x="16872" y="642195"/>
                    <a:pt x="11032" y="639776"/>
                    <a:pt x="6725" y="635470"/>
                  </a:cubicBezTo>
                  <a:cubicBezTo>
                    <a:pt x="2419" y="631164"/>
                    <a:pt x="0" y="625323"/>
                    <a:pt x="0" y="619233"/>
                  </a:cubicBezTo>
                  <a:lnTo>
                    <a:pt x="0" y="22962"/>
                  </a:lnTo>
                  <a:cubicBezTo>
                    <a:pt x="0" y="16872"/>
                    <a:pt x="2419" y="11032"/>
                    <a:pt x="6725" y="6725"/>
                  </a:cubicBezTo>
                  <a:cubicBezTo>
                    <a:pt x="11032" y="2419"/>
                    <a:pt x="16872" y="0"/>
                    <a:pt x="2296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528788" cy="689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962535" y="3974668"/>
            <a:ext cx="2095459" cy="803894"/>
          </a:xfrm>
          <a:custGeom>
            <a:avLst/>
            <a:gdLst/>
            <a:ahLst/>
            <a:cxnLst/>
            <a:rect r="r" b="b" t="t" l="l"/>
            <a:pathLst>
              <a:path h="803894" w="2095459">
                <a:moveTo>
                  <a:pt x="0" y="0"/>
                </a:moveTo>
                <a:lnTo>
                  <a:pt x="2095459" y="0"/>
                </a:lnTo>
                <a:lnTo>
                  <a:pt x="2095459" y="803895"/>
                </a:lnTo>
                <a:lnTo>
                  <a:pt x="0" y="80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83049" y="2284957"/>
            <a:ext cx="4476251" cy="4183316"/>
          </a:xfrm>
          <a:custGeom>
            <a:avLst/>
            <a:gdLst/>
            <a:ahLst/>
            <a:cxnLst/>
            <a:rect r="r" b="b" t="t" l="l"/>
            <a:pathLst>
              <a:path h="4183316" w="4476251">
                <a:moveTo>
                  <a:pt x="0" y="0"/>
                </a:moveTo>
                <a:lnTo>
                  <a:pt x="4476251" y="0"/>
                </a:lnTo>
                <a:lnTo>
                  <a:pt x="4476251" y="4183316"/>
                </a:lnTo>
                <a:lnTo>
                  <a:pt x="0" y="4183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6630124" y="6881901"/>
            <a:ext cx="5027752" cy="1203654"/>
            <a:chOff x="0" y="0"/>
            <a:chExt cx="1324182" cy="3170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24182" cy="317012"/>
            </a:xfrm>
            <a:custGeom>
              <a:avLst/>
              <a:gdLst/>
              <a:ahLst/>
              <a:cxnLst/>
              <a:rect r="r" b="b" t="t" l="l"/>
              <a:pathLst>
                <a:path h="317012" w="1324182">
                  <a:moveTo>
                    <a:pt x="78532" y="0"/>
                  </a:moveTo>
                  <a:lnTo>
                    <a:pt x="1245650" y="0"/>
                  </a:lnTo>
                  <a:cubicBezTo>
                    <a:pt x="1266478" y="0"/>
                    <a:pt x="1286453" y="8274"/>
                    <a:pt x="1301180" y="23001"/>
                  </a:cubicBezTo>
                  <a:cubicBezTo>
                    <a:pt x="1315908" y="37729"/>
                    <a:pt x="1324182" y="57704"/>
                    <a:pt x="1324182" y="78532"/>
                  </a:cubicBezTo>
                  <a:lnTo>
                    <a:pt x="1324182" y="238480"/>
                  </a:lnTo>
                  <a:cubicBezTo>
                    <a:pt x="1324182" y="259308"/>
                    <a:pt x="1315908" y="279283"/>
                    <a:pt x="1301180" y="294010"/>
                  </a:cubicBezTo>
                  <a:cubicBezTo>
                    <a:pt x="1286453" y="308738"/>
                    <a:pt x="1266478" y="317012"/>
                    <a:pt x="1245650" y="317012"/>
                  </a:cubicBezTo>
                  <a:lnTo>
                    <a:pt x="78532" y="317012"/>
                  </a:lnTo>
                  <a:cubicBezTo>
                    <a:pt x="57704" y="317012"/>
                    <a:pt x="37729" y="308738"/>
                    <a:pt x="23001" y="294010"/>
                  </a:cubicBezTo>
                  <a:cubicBezTo>
                    <a:pt x="8274" y="279283"/>
                    <a:pt x="0" y="259308"/>
                    <a:pt x="0" y="238480"/>
                  </a:cubicBezTo>
                  <a:lnTo>
                    <a:pt x="0" y="78532"/>
                  </a:lnTo>
                  <a:cubicBezTo>
                    <a:pt x="0" y="57704"/>
                    <a:pt x="8274" y="37729"/>
                    <a:pt x="23001" y="23001"/>
                  </a:cubicBezTo>
                  <a:cubicBezTo>
                    <a:pt x="37729" y="8274"/>
                    <a:pt x="57704" y="0"/>
                    <a:pt x="78532" y="0"/>
                  </a:cubicBezTo>
                  <a:close/>
                </a:path>
              </a:pathLst>
            </a:custGeom>
            <a:solidFill>
              <a:srgbClr val="FFF19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42875"/>
              <a:ext cx="1324182" cy="459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87"/>
                </a:lnSpc>
              </a:pPr>
              <a:r>
                <a:rPr lang="en-US" sz="27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돈쭐의 독자적인 차별점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97103" y="795626"/>
            <a:ext cx="3846420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2540" y="8180805"/>
            <a:ext cx="1673400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커뮤니티가 중심이 되어 윤리적 소비와 기부를 동시에 실현하는 구조를 갖춘 선행 기술 없음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게임 요소를 결합한 기부가 서비스의 핵심 매력으로 작용하여, 기부에 참여하기 위한 윤리적 소비를 자연스럽게 촉진하는 구조 없음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314479" y="1074277"/>
            <a:ext cx="12056511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598449"/>
          <a:ext cx="16230600" cy="7267575"/>
        </p:xfrm>
        <a:graphic>
          <a:graphicData uri="http://schemas.openxmlformats.org/drawingml/2006/table">
            <a:tbl>
              <a:tblPr/>
              <a:tblGrid>
                <a:gridCol w="2318657"/>
                <a:gridCol w="2318657"/>
                <a:gridCol w="2318657"/>
                <a:gridCol w="2318657"/>
                <a:gridCol w="2318657"/>
                <a:gridCol w="2318657"/>
                <a:gridCol w="2318657"/>
              </a:tblGrid>
              <a:tr h="1101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우리 여기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돈쭐내요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카카오맵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플레이스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해피빈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스마트 서울맵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선한영향력 가게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돈쭐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</a:tr>
              <a:tr h="833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선정기준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운영자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자체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투표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1101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영수증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인증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1465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가게&amp;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</a:t>
                      </a:r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위치비교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833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 연계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833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리워드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1101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게임요소기반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기부시스템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97103" y="795626"/>
            <a:ext cx="3846420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기능 분석표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1250" y="3553462"/>
            <a:ext cx="5007034" cy="5704838"/>
            <a:chOff x="0" y="0"/>
            <a:chExt cx="1318725" cy="1502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725" cy="1502509"/>
            </a:xfrm>
            <a:custGeom>
              <a:avLst/>
              <a:gdLst/>
              <a:ahLst/>
              <a:cxnLst/>
              <a:rect r="r" b="b" t="t" l="l"/>
              <a:pathLst>
                <a:path h="1502509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40483" y="3553462"/>
            <a:ext cx="5007034" cy="5704838"/>
            <a:chOff x="0" y="0"/>
            <a:chExt cx="1318725" cy="1502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8725" cy="1502509"/>
            </a:xfrm>
            <a:custGeom>
              <a:avLst/>
              <a:gdLst/>
              <a:ahLst/>
              <a:cxnLst/>
              <a:rect r="r" b="b" t="t" l="l"/>
              <a:pathLst>
                <a:path h="1502509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5667" y="3553462"/>
            <a:ext cx="5007034" cy="5704838"/>
            <a:chOff x="0" y="0"/>
            <a:chExt cx="1318725" cy="1502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8725" cy="1502509"/>
            </a:xfrm>
            <a:custGeom>
              <a:avLst/>
              <a:gdLst/>
              <a:ahLst/>
              <a:cxnLst/>
              <a:rect r="r" b="b" t="t" l="l"/>
              <a:pathLst>
                <a:path h="1502509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23242" y="4172004"/>
            <a:ext cx="1543050" cy="15430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72475" y="4172004"/>
            <a:ext cx="1543050" cy="15430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17659" y="4172004"/>
            <a:ext cx="1543050" cy="15430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개발목표 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522029" y="4417154"/>
            <a:ext cx="1144642" cy="1071801"/>
          </a:xfrm>
          <a:custGeom>
            <a:avLst/>
            <a:gdLst/>
            <a:ahLst/>
            <a:cxnLst/>
            <a:rect r="r" b="b" t="t" l="l"/>
            <a:pathLst>
              <a:path h="1071801" w="1144642">
                <a:moveTo>
                  <a:pt x="0" y="0"/>
                </a:moveTo>
                <a:lnTo>
                  <a:pt x="1144643" y="0"/>
                </a:lnTo>
                <a:lnTo>
                  <a:pt x="1144643" y="1071801"/>
                </a:lnTo>
                <a:lnTo>
                  <a:pt x="0" y="1071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44179" y="4622343"/>
            <a:ext cx="1290010" cy="661423"/>
          </a:xfrm>
          <a:custGeom>
            <a:avLst/>
            <a:gdLst/>
            <a:ahLst/>
            <a:cxnLst/>
            <a:rect r="r" b="b" t="t" l="l"/>
            <a:pathLst>
              <a:path h="661423" w="1290010">
                <a:moveTo>
                  <a:pt x="0" y="0"/>
                </a:moveTo>
                <a:lnTo>
                  <a:pt x="1290010" y="0"/>
                </a:lnTo>
                <a:lnTo>
                  <a:pt x="1290010" y="661423"/>
                </a:lnTo>
                <a:lnTo>
                  <a:pt x="0" y="661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118129" y="4474304"/>
            <a:ext cx="1074428" cy="1074428"/>
          </a:xfrm>
          <a:custGeom>
            <a:avLst/>
            <a:gdLst/>
            <a:ahLst/>
            <a:cxnLst/>
            <a:rect r="r" b="b" t="t" l="l"/>
            <a:pathLst>
              <a:path h="1074428" w="1074428">
                <a:moveTo>
                  <a:pt x="0" y="0"/>
                </a:moveTo>
                <a:lnTo>
                  <a:pt x="1074429" y="0"/>
                </a:lnTo>
                <a:lnTo>
                  <a:pt x="1074429" y="1074428"/>
                </a:lnTo>
                <a:lnTo>
                  <a:pt x="0" y="1074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939831" y="6064251"/>
            <a:ext cx="31847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가치 중심 실천 유도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37487" y="6064251"/>
            <a:ext cx="36130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소비-기부 연계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2502" y="7257998"/>
            <a:ext cx="4204530" cy="98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착한 소비를 일상 속 행동으로 </a:t>
            </a:r>
          </a:p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자연스럽게 유도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46109" y="7005586"/>
            <a:ext cx="4395783" cy="14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소비인증 → 공유 → 포인트 → 기부로 이어지는 선순환 구조 </a:t>
            </a:r>
          </a:p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설계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95242" y="7257998"/>
            <a:ext cx="4204530" cy="98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캐릭터, 커뮤니티 등 다양한 </a:t>
            </a:r>
          </a:p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참여·기여 동기 부여 장치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7103" y="795626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40280" y="2673987"/>
            <a:ext cx="11664076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: </a:t>
            </a:r>
            <a:r>
              <a:rPr lang="en-US" sz="3899">
                <a:solidFill>
                  <a:srgbClr val="F69426"/>
                </a:solidFill>
                <a:latin typeface="210 빛글"/>
                <a:ea typeface="210 빛글"/>
                <a:cs typeface="210 빛글"/>
                <a:sym typeface="210 빛글"/>
              </a:rPr>
              <a:t>재미</a:t>
            </a: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있고, 부담없고, </a:t>
            </a:r>
            <a:r>
              <a:rPr lang="en-US" sz="3899">
                <a:solidFill>
                  <a:srgbClr val="F69426"/>
                </a:solidFill>
                <a:latin typeface="210 빛글"/>
                <a:ea typeface="210 빛글"/>
                <a:cs typeface="210 빛글"/>
                <a:sym typeface="210 빛글"/>
              </a:rPr>
              <a:t>선한 영향력</a:t>
            </a: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을 줄수 있는 플랫폼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43443" y="6064251"/>
            <a:ext cx="32914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재미 기반 참여 유도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시스템 구조도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2810751" y="2738570"/>
            <a:ext cx="12670900" cy="6763093"/>
          </a:xfrm>
          <a:custGeom>
            <a:avLst/>
            <a:gdLst/>
            <a:ahLst/>
            <a:cxnLst/>
            <a:rect r="r" b="b" t="t" l="l"/>
            <a:pathLst>
              <a:path h="6763093" w="12670900">
                <a:moveTo>
                  <a:pt x="0" y="0"/>
                </a:moveTo>
                <a:lnTo>
                  <a:pt x="12670899" y="0"/>
                </a:lnTo>
                <a:lnTo>
                  <a:pt x="12670899" y="6763093"/>
                </a:lnTo>
                <a:lnTo>
                  <a:pt x="0" y="6763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795626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DAGnSVIeXbw</dc:identifier>
  <dcterms:modified xsi:type="dcterms:W3CDTF">2011-08-01T06:04:30Z</dcterms:modified>
  <cp:revision>1</cp:revision>
  <dc:title>2.2.중간보고발표</dc:title>
</cp:coreProperties>
</file>